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622" r:id="rId2"/>
    <p:sldId id="582" r:id="rId3"/>
    <p:sldId id="583" r:id="rId4"/>
    <p:sldId id="596" r:id="rId5"/>
    <p:sldId id="606" r:id="rId6"/>
    <p:sldId id="584" r:id="rId7"/>
    <p:sldId id="594" r:id="rId8"/>
    <p:sldId id="612" r:id="rId9"/>
    <p:sldId id="607" r:id="rId10"/>
    <p:sldId id="585" r:id="rId11"/>
    <p:sldId id="595" r:id="rId12"/>
    <p:sldId id="600" r:id="rId13"/>
    <p:sldId id="599" r:id="rId14"/>
    <p:sldId id="589" r:id="rId15"/>
    <p:sldId id="610" r:id="rId16"/>
    <p:sldId id="604" r:id="rId17"/>
    <p:sldId id="608" r:id="rId18"/>
    <p:sldId id="614" r:id="rId19"/>
    <p:sldId id="616" r:id="rId20"/>
    <p:sldId id="617" r:id="rId21"/>
    <p:sldId id="613" r:id="rId22"/>
    <p:sldId id="615" r:id="rId23"/>
    <p:sldId id="618" r:id="rId24"/>
    <p:sldId id="620" r:id="rId25"/>
    <p:sldId id="621" r:id="rId26"/>
    <p:sldId id="609" r:id="rId27"/>
    <p:sldId id="5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CCFF"/>
    <a:srgbClr val="CCCCFF"/>
    <a:srgbClr val="9900FF"/>
    <a:srgbClr val="00CC00"/>
    <a:srgbClr val="00FF99"/>
    <a:srgbClr val="CCFFCC"/>
    <a:srgbClr val="FFCCFF"/>
    <a:srgbClr val="FF5050"/>
    <a:srgbClr val="222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6013" autoAdjust="0"/>
  </p:normalViewPr>
  <p:slideViewPr>
    <p:cSldViewPr snapToGrid="0">
      <p:cViewPr varScale="1">
        <p:scale>
          <a:sx n="71" d="100"/>
          <a:sy n="71" d="100"/>
        </p:scale>
        <p:origin x="1786" y="43"/>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794E61-476D-CE9E-3735-49C2164E17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94E8B9-013E-6FC9-2BC5-789D86C3A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4000B-0CD0-4277-A3E0-0455A8F07DD0}" type="datetimeFigureOut">
              <a:rPr lang="en-US" smtClean="0"/>
              <a:t>12/29/2024</a:t>
            </a:fld>
            <a:endParaRPr lang="en-US"/>
          </a:p>
        </p:txBody>
      </p:sp>
      <p:sp>
        <p:nvSpPr>
          <p:cNvPr id="5" name="Slide Number Placeholder 4">
            <a:extLst>
              <a:ext uri="{FF2B5EF4-FFF2-40B4-BE49-F238E27FC236}">
                <a16:creationId xmlns:a16="http://schemas.microsoft.com/office/drawing/2014/main" id="{A125E121-C26F-1374-C3B0-3595B216C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E1523-1EE5-4F4A-9F3A-BAC054EE23AD}" type="slidenum">
              <a:rPr lang="en-US" smtClean="0"/>
              <a:t>‹#›</a:t>
            </a:fld>
            <a:endParaRPr lang="en-US"/>
          </a:p>
        </p:txBody>
      </p:sp>
    </p:spTree>
    <p:extLst>
      <p:ext uri="{BB962C8B-B14F-4D97-AF65-F5344CB8AC3E}">
        <p14:creationId xmlns:p14="http://schemas.microsoft.com/office/powerpoint/2010/main" val="423012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271452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ác thông số </a:t>
            </a:r>
            <a:r>
              <a:rPr lang="vi-VN" b="1" dirty="0"/>
              <a:t>ROC</a:t>
            </a:r>
            <a:r>
              <a:rPr lang="vi-VN" dirty="0"/>
              <a:t>, </a:t>
            </a:r>
            <a:r>
              <a:rPr lang="vi-VN" b="1" dirty="0"/>
              <a:t>AUC</a:t>
            </a:r>
            <a:r>
              <a:rPr lang="vi-VN" dirty="0"/>
              <a:t>, </a:t>
            </a:r>
            <a:r>
              <a:rPr lang="vi-VN" b="1" dirty="0"/>
              <a:t>Recall</a:t>
            </a:r>
            <a:r>
              <a:rPr lang="vi-VN" dirty="0"/>
              <a:t>, </a:t>
            </a:r>
            <a:r>
              <a:rPr lang="vi-VN" b="1" dirty="0"/>
              <a:t>F1</a:t>
            </a:r>
            <a:r>
              <a:rPr lang="vi-VN" dirty="0"/>
              <a:t>, </a:t>
            </a:r>
            <a:r>
              <a:rPr lang="vi-VN" b="1" dirty="0"/>
              <a:t>Precision</a:t>
            </a:r>
            <a:r>
              <a:rPr lang="vi-VN" dirty="0"/>
              <a:t>, và </a:t>
            </a:r>
            <a:r>
              <a:rPr lang="vi-VN" b="1" dirty="0"/>
              <a:t>Accuracy</a:t>
            </a:r>
            <a:r>
              <a:rPr lang="vi-VN" dirty="0"/>
              <a:t> đều là các chỉ số quan trọng trong việc đánh giá hiệu quả của các mô hình học máy, đặc biệt trong các bài toán phân loại. Dưới đây là ý nghĩa và cách tính của từng thông số:</a:t>
            </a:r>
          </a:p>
          <a:p>
            <a:r>
              <a:rPr lang="vi-VN" b="1" dirty="0"/>
              <a:t>1. ROC (Receiver Operating Characteristic Curve)</a:t>
            </a:r>
          </a:p>
          <a:p>
            <a:pPr>
              <a:buFont typeface="Arial" panose="020B0604020202020204" pitchFamily="34" charset="0"/>
              <a:buChar char="•"/>
            </a:pPr>
            <a:r>
              <a:rPr lang="vi-VN" b="1" dirty="0"/>
              <a:t>Ý nghĩa</a:t>
            </a:r>
            <a:r>
              <a:rPr lang="vi-VN" dirty="0"/>
              <a:t>: ROC là một đồ thị biểu diễn khả năng phân loại của mô hình phân loại nhị phân. Trục hoành (x-axis) là </a:t>
            </a:r>
            <a:r>
              <a:rPr lang="vi-VN" b="1" dirty="0"/>
              <a:t>Tỷ lệ False Positive</a:t>
            </a:r>
            <a:r>
              <a:rPr lang="vi-VN" dirty="0"/>
              <a:t> (FPR - False Positive Rate), và trục tung (y-axis) là </a:t>
            </a:r>
            <a:r>
              <a:rPr lang="vi-VN" b="1" dirty="0"/>
              <a:t>Tỷ lệ True Positive</a:t>
            </a:r>
            <a:r>
              <a:rPr lang="vi-VN" dirty="0"/>
              <a:t> (TPR - True Positive Rate), hay còn gọi là </a:t>
            </a:r>
            <a:r>
              <a:rPr lang="vi-VN" b="1" dirty="0"/>
              <a:t>Recall</a:t>
            </a:r>
            <a:r>
              <a:rPr lang="vi-VN" dirty="0"/>
              <a:t>.</a:t>
            </a:r>
          </a:p>
          <a:p>
            <a:pPr>
              <a:buFont typeface="Arial" panose="020B0604020202020204" pitchFamily="34" charset="0"/>
              <a:buChar char="•"/>
            </a:pPr>
            <a:r>
              <a:rPr lang="vi-VN" b="1" dirty="0"/>
              <a:t>Mục đích</a:t>
            </a:r>
            <a:r>
              <a:rPr lang="vi-VN" dirty="0"/>
              <a:t>: ROC giúp chúng ta đánh giá mức độ phân biệt của mô hình giữa các lớp. Mô hình lý tưởng sẽ có một ROC curve có diện tích càng gần với góc trên bên trái của đồ thị, càng tốt.</a:t>
            </a:r>
          </a:p>
          <a:p>
            <a:r>
              <a:rPr lang="vi-VN" b="1" dirty="0"/>
              <a:t>2. AUC (Area Under the Curve)</a:t>
            </a:r>
          </a:p>
          <a:p>
            <a:pPr>
              <a:buFont typeface="Arial" panose="020B0604020202020204" pitchFamily="34" charset="0"/>
              <a:buChar char="•"/>
            </a:pPr>
            <a:r>
              <a:rPr lang="vi-VN" b="1" dirty="0"/>
              <a:t>Ý nghĩa</a:t>
            </a:r>
            <a:r>
              <a:rPr lang="vi-VN" dirty="0"/>
              <a:t>: AUC là diện tích dưới đường cong ROC. Giá trị của AUC nằm trong khoảng từ 0 đến 1, với giá trị càng cao thì mô hình càng tốt.</a:t>
            </a:r>
          </a:p>
          <a:p>
            <a:pPr>
              <a:buFont typeface="Arial" panose="020B0604020202020204" pitchFamily="34" charset="0"/>
              <a:buChar char="•"/>
            </a:pPr>
            <a:r>
              <a:rPr lang="vi-VN" b="1" dirty="0"/>
              <a:t>Mục đích</a:t>
            </a:r>
            <a:r>
              <a:rPr lang="vi-VN" dirty="0"/>
              <a:t>: AUC đo lường khả năng phân biệt của mô hình. Nếu AUC = 0.5, mô hình không có khả năng phân biệt giữa các lớp. Nếu AUC = 1, mô hình phân loại chính xác tuyệt đối.</a:t>
            </a:r>
          </a:p>
          <a:p>
            <a:r>
              <a:rPr lang="vi-VN" b="1" dirty="0"/>
              <a:t>3. Recall (Sensitivity, True Positive Rate)</a:t>
            </a:r>
          </a:p>
          <a:p>
            <a:pPr>
              <a:buFont typeface="Arial" panose="020B0604020202020204" pitchFamily="34" charset="0"/>
              <a:buChar char="•"/>
            </a:pPr>
            <a:r>
              <a:rPr lang="vi-VN" b="1" dirty="0"/>
              <a:t>Ý nghĩa</a:t>
            </a:r>
            <a:r>
              <a:rPr lang="vi-VN" dirty="0"/>
              <a:t>: Recall là tỷ lệ số lượng các điểm dữ liệu thực sự thuộc lớp dương tính (positive class) được mô hình nhận diện đúng.</a:t>
            </a:r>
          </a:p>
          <a:p>
            <a:pPr>
              <a:buFont typeface="Arial" panose="020B0604020202020204" pitchFamily="34" charset="0"/>
              <a:buChar char="•"/>
            </a:pPr>
            <a:r>
              <a:rPr lang="vi-VN" b="1" dirty="0"/>
              <a:t>Mục đích</a:t>
            </a:r>
            <a:r>
              <a:rPr lang="vi-VN" dirty="0"/>
              <a:t>: Recall cho biết khả năng của mô hình trong việc phát hiện tất cả các trường hợp dương tính. Một mô hình có Recall cao sẽ không bỏ sót những trường hợp dương tính.</a:t>
            </a:r>
          </a:p>
          <a:p>
            <a:r>
              <a:rPr lang="vi-VN" b="1" dirty="0"/>
              <a:t>4. Precision</a:t>
            </a:r>
          </a:p>
          <a:p>
            <a:pPr>
              <a:buFont typeface="Arial" panose="020B0604020202020204" pitchFamily="34" charset="0"/>
              <a:buChar char="•"/>
            </a:pPr>
            <a:r>
              <a:rPr lang="vi-VN" b="1" dirty="0"/>
              <a:t>Ý nghĩa</a:t>
            </a:r>
            <a:r>
              <a:rPr lang="vi-VN" dirty="0"/>
              <a:t>: Precision là tỷ lệ số lượng các điểm dữ liệu mà mô hình phân loại là dương tính thực tế là dương tính.</a:t>
            </a:r>
          </a:p>
          <a:p>
            <a:pPr>
              <a:buFont typeface="Arial" panose="020B0604020202020204" pitchFamily="34" charset="0"/>
              <a:buChar char="•"/>
            </a:pPr>
            <a:r>
              <a:rPr lang="vi-VN" b="1" dirty="0"/>
              <a:t>Mục đích</a:t>
            </a:r>
            <a:r>
              <a:rPr lang="vi-VN" dirty="0"/>
              <a:t>: Precision đo lường độ chính xác của mô hình khi dự đoán là dương tính. Nếu Precision cao, mô hình sẽ ít dự đoán sai về lớp dương tính.</a:t>
            </a:r>
          </a:p>
          <a:p>
            <a:r>
              <a:rPr lang="vi-VN" b="1" dirty="0"/>
              <a:t>5. F1 Score</a:t>
            </a:r>
          </a:p>
          <a:p>
            <a:pPr>
              <a:buFont typeface="Arial" panose="020B0604020202020204" pitchFamily="34" charset="0"/>
              <a:buChar char="•"/>
            </a:pPr>
            <a:r>
              <a:rPr lang="vi-VN" b="1" dirty="0"/>
              <a:t>Ý nghĩa</a:t>
            </a:r>
            <a:r>
              <a:rPr lang="vi-VN" dirty="0"/>
              <a:t>: F1 Score là trung bình hài hòa giữa Precision và Recall. F1 là một chỉ số quan trọng khi cân nhắc cả độ chính xác (Precision) và khả năng phát hiện (Recall).</a:t>
            </a:r>
          </a:p>
          <a:p>
            <a:pPr>
              <a:buFont typeface="Arial" panose="020B0604020202020204" pitchFamily="34" charset="0"/>
              <a:buChar char="•"/>
            </a:pPr>
            <a:r>
              <a:rPr lang="vi-VN" b="1" dirty="0"/>
              <a:t>Mục đích</a:t>
            </a:r>
            <a:r>
              <a:rPr lang="vi-VN" dirty="0"/>
              <a:t>: F1 Score hữu ích khi bạn cần một chỉ số kết hợp để đánh giá mô hình trong trường hợp có sự mất cân đối giữa các lớp, chẳng hạn như khi số lượng mẫu dương tính và âm tính rất khác nhau.</a:t>
            </a:r>
          </a:p>
          <a:p>
            <a:r>
              <a:rPr lang="vi-VN" b="1" dirty="0"/>
              <a:t>6. Accuracy</a:t>
            </a:r>
          </a:p>
          <a:p>
            <a:pPr>
              <a:buFont typeface="Arial" panose="020B0604020202020204" pitchFamily="34" charset="0"/>
              <a:buChar char="•"/>
            </a:pPr>
            <a:r>
              <a:rPr lang="vi-VN" b="1" dirty="0"/>
              <a:t>Ý nghĩa</a:t>
            </a:r>
            <a:r>
              <a:rPr lang="vi-VN" dirty="0"/>
              <a:t>: Accuracy là tỷ lệ số lượng dự đoán chính xác trên tổng số dự đoán.</a:t>
            </a:r>
          </a:p>
          <a:p>
            <a:pPr>
              <a:buFont typeface="Arial" panose="020B0604020202020204" pitchFamily="34" charset="0"/>
              <a:buChar char="•"/>
            </a:pPr>
            <a:r>
              <a:rPr lang="vi-VN" b="1" dirty="0"/>
              <a:t>Mục đích</a:t>
            </a:r>
            <a:r>
              <a:rPr lang="vi-VN" dirty="0"/>
              <a:t>: Accuracy đo lường tỷ lệ các dự đoán đúng. Tuy nhiên, Accuracy có thể bị lệch khi dữ liệu không cân bằng (chẳng hạn như trong bài toán phân loại với lớp không cân đối).</a:t>
            </a:r>
          </a:p>
          <a:p>
            <a:r>
              <a:rPr lang="vi-VN" b="1" dirty="0"/>
              <a:t>Tóm tắt các chỉ số và ý nghĩa:</a:t>
            </a:r>
          </a:p>
          <a:p>
            <a:pPr>
              <a:buFont typeface="Arial" panose="020B0604020202020204" pitchFamily="34" charset="0"/>
              <a:buChar char="•"/>
            </a:pPr>
            <a:r>
              <a:rPr lang="vi-VN" b="1" dirty="0"/>
              <a:t>ROC</a:t>
            </a:r>
            <a:r>
              <a:rPr lang="vi-VN" dirty="0"/>
              <a:t>: Đồ thị thể hiện hiệu suất phân loại.</a:t>
            </a:r>
          </a:p>
          <a:p>
            <a:pPr>
              <a:buFont typeface="Arial" panose="020B0604020202020204" pitchFamily="34" charset="0"/>
              <a:buChar char="•"/>
            </a:pPr>
            <a:r>
              <a:rPr lang="vi-VN" b="1" dirty="0"/>
              <a:t>AUC</a:t>
            </a:r>
            <a:r>
              <a:rPr lang="vi-VN" dirty="0"/>
              <a:t>: Đo khả năng phân biệt của mô hình, giá trị càng cao càng tốt.</a:t>
            </a:r>
          </a:p>
          <a:p>
            <a:pPr>
              <a:buFont typeface="Arial" panose="020B0604020202020204" pitchFamily="34" charset="0"/>
              <a:buChar char="•"/>
            </a:pPr>
            <a:r>
              <a:rPr lang="vi-VN" b="1" dirty="0"/>
              <a:t>Recall</a:t>
            </a:r>
            <a:r>
              <a:rPr lang="vi-VN" dirty="0"/>
              <a:t>: Khả năng phát hiện các trường hợp dương tính.</a:t>
            </a:r>
          </a:p>
          <a:p>
            <a:pPr>
              <a:buFont typeface="Arial" panose="020B0604020202020204" pitchFamily="34" charset="0"/>
              <a:buChar char="•"/>
            </a:pPr>
            <a:r>
              <a:rPr lang="vi-VN" b="1" dirty="0"/>
              <a:t>Precision</a:t>
            </a:r>
            <a:r>
              <a:rPr lang="vi-VN" dirty="0"/>
              <a:t>: Độ chính xác của các dự đoán dương tính.</a:t>
            </a:r>
          </a:p>
          <a:p>
            <a:pPr>
              <a:buFont typeface="Arial" panose="020B0604020202020204" pitchFamily="34" charset="0"/>
              <a:buChar char="•"/>
            </a:pPr>
            <a:r>
              <a:rPr lang="vi-VN" b="1" dirty="0"/>
              <a:t>F1 Score</a:t>
            </a:r>
            <a:r>
              <a:rPr lang="vi-VN" dirty="0"/>
              <a:t>: Trung bình hài hòa của Precision và Recall.</a:t>
            </a:r>
          </a:p>
          <a:p>
            <a:pPr>
              <a:buFont typeface="Arial" panose="020B0604020202020204" pitchFamily="34" charset="0"/>
              <a:buChar char="•"/>
            </a:pPr>
            <a:r>
              <a:rPr lang="vi-VN" b="1" dirty="0"/>
              <a:t>Accuracy</a:t>
            </a:r>
            <a:r>
              <a:rPr lang="vi-VN" dirty="0"/>
              <a:t>: Tỷ lệ dự đoán đúng tổng thể.</a:t>
            </a:r>
          </a:p>
          <a:p>
            <a:r>
              <a:rPr lang="vi-VN" dirty="0"/>
              <a:t>Các chỉ số này đều quan trọng và có thể giúp bạn lựa chọn mô hình phù hợp trong các bài toán phân loại, tùy vào mục tiêu cụ thể mà bạn muốn đạt được.</a:t>
            </a:r>
          </a:p>
          <a:p>
            <a:r>
              <a:rPr lang="vi-VN" dirty="0"/>
              <a:t>4o mini</a:t>
            </a:r>
          </a:p>
        </p:txBody>
      </p:sp>
      <p:sp>
        <p:nvSpPr>
          <p:cNvPr id="4" name="Slide Number Placeholder 3"/>
          <p:cNvSpPr>
            <a:spLocks noGrp="1"/>
          </p:cNvSpPr>
          <p:nvPr>
            <p:ph type="sldNum" sz="quarter" idx="5"/>
          </p:nvPr>
        </p:nvSpPr>
        <p:spPr/>
        <p:txBody>
          <a:bodyPr/>
          <a:lstStyle/>
          <a:p>
            <a:fld id="{0214633B-F93B-4208-A287-D690BABE2CCF}" type="slidenum">
              <a:rPr lang="en-US" smtClean="0"/>
              <a:t>9</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r>
              <a:rPr lang="en-US" dirty="0"/>
              <a:t>.</a:t>
            </a: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76846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280495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355758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254201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3804514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159305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userDrawn="1"/>
        </p:nvSpPr>
        <p:spPr>
          <a:xfrm>
            <a:off x="0" y="6490779"/>
            <a:ext cx="8664241" cy="367221"/>
          </a:xfrm>
          <a:prstGeom prst="rect">
            <a:avLst/>
          </a:prstGeom>
          <a:solidFill>
            <a:schemeClr val="accent1">
              <a:alpha val="81000"/>
            </a:schemeClr>
          </a:solidFill>
          <a:ln w="12700" cap="flat" cmpd="sng">
            <a:solidFill>
              <a:schemeClr val="accent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600" b="1" i="0" dirty="0" err="1">
                <a:solidFill>
                  <a:srgbClr val="FFFFFF"/>
                </a:solidFill>
                <a:latin typeface="Arial" panose="020B0604020202020204" pitchFamily="34" charset="0"/>
                <a:cs typeface="Arial" panose="020B0604020202020204" pitchFamily="34" charset="0"/>
              </a:rPr>
              <a:t>Trường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Đại</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học</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Công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nghệ</a:t>
            </a:r>
            <a:r>
              <a:rPr lang="en-US" sz="1600" b="1" i="0" dirty="0">
                <a:solidFill>
                  <a:srgbClr val="FFFFFF"/>
                </a:solidFill>
                <a:latin typeface="Arial" panose="020B0604020202020204" pitchFamily="34" charset="0"/>
                <a:cs typeface="Arial" panose="020B0604020202020204" pitchFamily="34" charset="0"/>
              </a:rPr>
              <a:t> Thông tin, ĐHQG Tp. HCM</a:t>
            </a:r>
            <a:endParaRPr sz="1600" b="0" i="0" dirty="0">
              <a:solidFill>
                <a:srgbClr val="FFFFFF"/>
              </a:solidFill>
              <a:latin typeface="Arial" panose="020B0604020202020204" pitchFamily="34" charset="0"/>
              <a:cs typeface="Arial" panose="020B0604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216567" y="6488426"/>
            <a:ext cx="549442" cy="369574"/>
          </a:xfrm>
          <a:prstGeom prst="rect">
            <a:avLst/>
          </a:prstGeom>
          <a:solidFill>
            <a:schemeClr val="lt1"/>
          </a:solidFill>
          <a:ln w="317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1550" y="6492875"/>
            <a:ext cx="549442" cy="365125"/>
          </a:xfrm>
        </p:spPr>
        <p:txBody>
          <a:bodyPr/>
          <a:lstStyle>
            <a:lvl1pPr>
              <a:defRPr sz="1800">
                <a:solidFill>
                  <a:schemeClr val="tx1"/>
                </a:solidFill>
                <a:latin typeface="Arial" panose="020B0604020202020204" pitchFamily="34" charset="0"/>
                <a:cs typeface="Arial" panose="020B0604020202020204" pitchFamily="34" charset="0"/>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099AC2-6C53-E470-5A26-2130B1CF27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
        <p:nvSpPr>
          <p:cNvPr id="5" name="Google Shape;109;p1">
            <a:extLst>
              <a:ext uri="{FF2B5EF4-FFF2-40B4-BE49-F238E27FC236}">
                <a16:creationId xmlns:a16="http://schemas.microsoft.com/office/drawing/2014/main" id="{1BD265DB-2504-CD1C-402D-049EC6C3B16F}"/>
              </a:ext>
            </a:extLst>
          </p:cNvPr>
          <p:cNvSpPr/>
          <p:nvPr userDrawn="1"/>
        </p:nvSpPr>
        <p:spPr>
          <a:xfrm>
            <a:off x="8562694" y="6490363"/>
            <a:ext cx="581305"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7792"/>
          <a:stretch/>
        </p:blipFill>
        <p:spPr>
          <a:xfrm>
            <a:off x="8664241" y="6430098"/>
            <a:ext cx="378209" cy="472670"/>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12/29/2024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4ADF-55FA-5589-BB77-57314E6D5A93}"/>
              </a:ext>
            </a:extLst>
          </p:cNvPr>
          <p:cNvSpPr>
            <a:spLocks noGrp="1"/>
          </p:cNvSpPr>
          <p:nvPr>
            <p:ph type="title"/>
          </p:nvPr>
        </p:nvSpPr>
        <p:spPr/>
        <p:txBody>
          <a:bodyPr/>
          <a:lstStyle/>
          <a:p>
            <a:endParaRPr lang="en-US"/>
          </a:p>
        </p:txBody>
      </p:sp>
      <p:pic>
        <p:nvPicPr>
          <p:cNvPr id="53" name="Content Placeholder 52" descr="A black background with blue text&#10;&#10;Description automatically generated">
            <a:extLst>
              <a:ext uri="{FF2B5EF4-FFF2-40B4-BE49-F238E27FC236}">
                <a16:creationId xmlns:a16="http://schemas.microsoft.com/office/drawing/2014/main" id="{CCB4969B-AFD1-6CB0-1F55-9A97AF3F5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087" y="3054350"/>
            <a:ext cx="4324350" cy="1200150"/>
          </a:xfrm>
        </p:spPr>
      </p:pic>
      <p:sp>
        <p:nvSpPr>
          <p:cNvPr id="4" name="Slide Number Placeholder 3">
            <a:extLst>
              <a:ext uri="{FF2B5EF4-FFF2-40B4-BE49-F238E27FC236}">
                <a16:creationId xmlns:a16="http://schemas.microsoft.com/office/drawing/2014/main" id="{FDACCD55-ED5E-62C8-A0D0-DC4E893BD8F1}"/>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5" name="Google Shape;109;p1">
            <a:extLst>
              <a:ext uri="{FF2B5EF4-FFF2-40B4-BE49-F238E27FC236}">
                <a16:creationId xmlns:a16="http://schemas.microsoft.com/office/drawing/2014/main" id="{7B573B75-1A22-2A61-9C93-E799D45B6CD0}"/>
              </a:ext>
            </a:extLst>
          </p:cNvPr>
          <p:cNvSpPr/>
          <p:nvPr/>
        </p:nvSpPr>
        <p:spPr>
          <a:xfrm>
            <a:off x="-1814" y="0"/>
            <a:ext cx="9141714" cy="6492875"/>
          </a:xfrm>
          <a:prstGeom prst="rect">
            <a:avLst/>
          </a:prstGeom>
          <a:solidFill>
            <a:schemeClr val="lt2"/>
          </a:solidFill>
          <a:ln>
            <a:noFill/>
          </a:ln>
        </p:spPr>
        <p:txBody>
          <a:bodyPr spcFirstLastPara="1" wrap="square" lIns="68569" tIns="34275" rIns="68569" bIns="34275" anchor="ctr" anchorCtr="0">
            <a:noAutofit/>
          </a:bodyPr>
          <a:lstStyle/>
          <a:p>
            <a:pPr algn="ctr">
              <a:buClr>
                <a:srgbClr val="000000"/>
              </a:buClr>
              <a:buSzPts val="1800"/>
            </a:pPr>
            <a:endParaRPr sz="1350" dirty="0">
              <a:solidFill>
                <a:srgbClr val="595959"/>
              </a:solidFill>
              <a:latin typeface="Avenir"/>
              <a:ea typeface="Avenir"/>
              <a:cs typeface="Avenir"/>
              <a:sym typeface="Avenir"/>
            </a:endParaRPr>
          </a:p>
        </p:txBody>
      </p:sp>
      <p:grpSp>
        <p:nvGrpSpPr>
          <p:cNvPr id="6" name="Google Shape;121;p1">
            <a:extLst>
              <a:ext uri="{FF2B5EF4-FFF2-40B4-BE49-F238E27FC236}">
                <a16:creationId xmlns:a16="http://schemas.microsoft.com/office/drawing/2014/main" id="{D465C8D7-6CC8-1148-4680-DD2B1AEF995A}"/>
              </a:ext>
            </a:extLst>
          </p:cNvPr>
          <p:cNvGrpSpPr/>
          <p:nvPr/>
        </p:nvGrpSpPr>
        <p:grpSpPr>
          <a:xfrm>
            <a:off x="4069" y="0"/>
            <a:ext cx="3205856" cy="3614955"/>
            <a:chOff x="10849" y="15178"/>
            <a:chExt cx="2198951" cy="3331254"/>
          </a:xfrm>
        </p:grpSpPr>
        <p:sp>
          <p:nvSpPr>
            <p:cNvPr id="7" name="Google Shape;122;p1">
              <a:extLst>
                <a:ext uri="{FF2B5EF4-FFF2-40B4-BE49-F238E27FC236}">
                  <a16:creationId xmlns:a16="http://schemas.microsoft.com/office/drawing/2014/main" id="{6B70E46A-24C5-8056-89A6-9C64E77ADA6D}"/>
                </a:ext>
              </a:extLst>
            </p:cNvPr>
            <p:cNvSpPr/>
            <p:nvPr/>
          </p:nvSpPr>
          <p:spPr>
            <a:xfrm>
              <a:off x="19394" y="15241"/>
              <a:ext cx="2190406" cy="3331191"/>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8" name="Google Shape;123;p1">
              <a:extLst>
                <a:ext uri="{FF2B5EF4-FFF2-40B4-BE49-F238E27FC236}">
                  <a16:creationId xmlns:a16="http://schemas.microsoft.com/office/drawing/2014/main" id="{393CA37E-3BC4-C3A3-7226-B17FF2041D6A}"/>
                </a:ext>
              </a:extLst>
            </p:cNvPr>
            <p:cNvSpPr/>
            <p:nvPr/>
          </p:nvSpPr>
          <p:spPr>
            <a:xfrm>
              <a:off x="10849" y="15178"/>
              <a:ext cx="1978674" cy="307495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9" name="Google Shape;124;p1">
              <a:extLst>
                <a:ext uri="{FF2B5EF4-FFF2-40B4-BE49-F238E27FC236}">
                  <a16:creationId xmlns:a16="http://schemas.microsoft.com/office/drawing/2014/main" id="{CA9A7F4E-4471-C959-5CCF-571BB7A3EC8D}"/>
                </a:ext>
              </a:extLst>
            </p:cNvPr>
            <p:cNvSpPr/>
            <p:nvPr/>
          </p:nvSpPr>
          <p:spPr>
            <a:xfrm>
              <a:off x="25092" y="15178"/>
              <a:ext cx="1566146" cy="2737264"/>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0" name="Google Shape;125;p1">
              <a:extLst>
                <a:ext uri="{FF2B5EF4-FFF2-40B4-BE49-F238E27FC236}">
                  <a16:creationId xmlns:a16="http://schemas.microsoft.com/office/drawing/2014/main" id="{7F626452-9BAA-E8DD-0F9D-6501FF736432}"/>
                </a:ext>
              </a:extLst>
            </p:cNvPr>
            <p:cNvSpPr/>
            <p:nvPr/>
          </p:nvSpPr>
          <p:spPr>
            <a:xfrm>
              <a:off x="10849" y="15178"/>
              <a:ext cx="1368431" cy="2644975"/>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1" name="Google Shape;126;p1">
              <a:extLst>
                <a:ext uri="{FF2B5EF4-FFF2-40B4-BE49-F238E27FC236}">
                  <a16:creationId xmlns:a16="http://schemas.microsoft.com/office/drawing/2014/main" id="{464C3A6D-09DC-35B5-DE3B-441561FDD90D}"/>
                </a:ext>
              </a:extLst>
            </p:cNvPr>
            <p:cNvSpPr/>
            <p:nvPr/>
          </p:nvSpPr>
          <p:spPr>
            <a:xfrm>
              <a:off x="18825" y="543780"/>
              <a:ext cx="494287" cy="1905590"/>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2" name="Google Shape;127;p1">
              <a:extLst>
                <a:ext uri="{FF2B5EF4-FFF2-40B4-BE49-F238E27FC236}">
                  <a16:creationId xmlns:a16="http://schemas.microsoft.com/office/drawing/2014/main" id="{76DE9E15-7B19-C628-E1A2-8588C2AE9A3B}"/>
                </a:ext>
              </a:extLst>
            </p:cNvPr>
            <p:cNvSpPr/>
            <p:nvPr/>
          </p:nvSpPr>
          <p:spPr>
            <a:xfrm>
              <a:off x="10849" y="672286"/>
              <a:ext cx="396930" cy="1690303"/>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13" name="Google Shape;128;p1">
              <a:extLst>
                <a:ext uri="{FF2B5EF4-FFF2-40B4-BE49-F238E27FC236}">
                  <a16:creationId xmlns:a16="http://schemas.microsoft.com/office/drawing/2014/main" id="{D19F2C41-25C6-2754-0B05-55BAA323A5F3}"/>
                </a:ext>
              </a:extLst>
            </p:cNvPr>
            <p:cNvSpPr/>
            <p:nvPr/>
          </p:nvSpPr>
          <p:spPr>
            <a:xfrm>
              <a:off x="23002" y="881264"/>
              <a:ext cx="258791" cy="1336561"/>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49411"/>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grpSp>
      <p:grpSp>
        <p:nvGrpSpPr>
          <p:cNvPr id="37" name="Google Shape;110;p1">
            <a:extLst>
              <a:ext uri="{FF2B5EF4-FFF2-40B4-BE49-F238E27FC236}">
                <a16:creationId xmlns:a16="http://schemas.microsoft.com/office/drawing/2014/main" id="{A7A0AA80-4642-9579-9B62-9341F7A0E6C8}"/>
              </a:ext>
            </a:extLst>
          </p:cNvPr>
          <p:cNvGrpSpPr/>
          <p:nvPr/>
        </p:nvGrpSpPr>
        <p:grpSpPr>
          <a:xfrm>
            <a:off x="5505451" y="2886881"/>
            <a:ext cx="3522888" cy="3605994"/>
            <a:chOff x="7980400" y="3276601"/>
            <a:chExt cx="4211600" cy="3581399"/>
          </a:xfrm>
        </p:grpSpPr>
        <p:grpSp>
          <p:nvGrpSpPr>
            <p:cNvPr id="38" name="Google Shape;111;p1">
              <a:extLst>
                <a:ext uri="{FF2B5EF4-FFF2-40B4-BE49-F238E27FC236}">
                  <a16:creationId xmlns:a16="http://schemas.microsoft.com/office/drawing/2014/main" id="{E1C6141E-8FBA-CBFC-A728-E98587AD9E16}"/>
                </a:ext>
              </a:extLst>
            </p:cNvPr>
            <p:cNvGrpSpPr/>
            <p:nvPr/>
          </p:nvGrpSpPr>
          <p:grpSpPr>
            <a:xfrm>
              <a:off x="8662740" y="3276601"/>
              <a:ext cx="3529260" cy="3581396"/>
              <a:chOff x="4114800" y="1423987"/>
              <a:chExt cx="3961542" cy="4007547"/>
            </a:xfrm>
          </p:grpSpPr>
          <p:sp>
            <p:nvSpPr>
              <p:cNvPr id="40" name="Google Shape;112;p1">
                <a:extLst>
                  <a:ext uri="{FF2B5EF4-FFF2-40B4-BE49-F238E27FC236}">
                    <a16:creationId xmlns:a16="http://schemas.microsoft.com/office/drawing/2014/main" id="{5476CFCE-1566-0DED-16DB-E2DAB1683AE4}"/>
                  </a:ext>
                </a:extLst>
              </p:cNvPr>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1" name="Google Shape;113;p1">
                <a:extLst>
                  <a:ext uri="{FF2B5EF4-FFF2-40B4-BE49-F238E27FC236}">
                    <a16:creationId xmlns:a16="http://schemas.microsoft.com/office/drawing/2014/main" id="{4378A3F4-9C5B-EE30-4912-832BDF7617BE}"/>
                  </a:ext>
                </a:extLst>
              </p:cNvPr>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2" name="Google Shape;114;p1">
                <a:extLst>
                  <a:ext uri="{FF2B5EF4-FFF2-40B4-BE49-F238E27FC236}">
                    <a16:creationId xmlns:a16="http://schemas.microsoft.com/office/drawing/2014/main" id="{D113D775-57BE-F3B1-1AC6-246ACB0487EF}"/>
                  </a:ext>
                </a:extLst>
              </p:cNvPr>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3" name="Google Shape;115;p1">
                <a:extLst>
                  <a:ext uri="{FF2B5EF4-FFF2-40B4-BE49-F238E27FC236}">
                    <a16:creationId xmlns:a16="http://schemas.microsoft.com/office/drawing/2014/main" id="{38CBB04B-81CB-CA40-C218-02B8BDB77965}"/>
                  </a:ext>
                </a:extLst>
              </p:cNvPr>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4" name="Google Shape;116;p1">
                <a:extLst>
                  <a:ext uri="{FF2B5EF4-FFF2-40B4-BE49-F238E27FC236}">
                    <a16:creationId xmlns:a16="http://schemas.microsoft.com/office/drawing/2014/main" id="{80745561-BE31-F231-6DBD-AE5AA66B626D}"/>
                  </a:ext>
                </a:extLst>
              </p:cNvPr>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5" name="Google Shape;117;p1">
                <a:extLst>
                  <a:ext uri="{FF2B5EF4-FFF2-40B4-BE49-F238E27FC236}">
                    <a16:creationId xmlns:a16="http://schemas.microsoft.com/office/drawing/2014/main" id="{0FC2BD79-DAD4-30CD-8697-8D2585AED92C}"/>
                  </a:ext>
                </a:extLst>
              </p:cNvPr>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sp>
            <p:nvSpPr>
              <p:cNvPr id="46" name="Google Shape;118;p1">
                <a:extLst>
                  <a:ext uri="{FF2B5EF4-FFF2-40B4-BE49-F238E27FC236}">
                    <a16:creationId xmlns:a16="http://schemas.microsoft.com/office/drawing/2014/main" id="{234E1CE9-73FA-B962-4A68-676B8D3EA208}"/>
                  </a:ext>
                </a:extLst>
              </p:cNvPr>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34509"/>
                  </a:schemeClr>
                </a:solidFill>
                <a:prstDash val="lgDash"/>
                <a:round/>
                <a:headEnd type="none" w="sm" len="sm"/>
                <a:tailEnd type="none" w="sm" len="sm"/>
              </a:ln>
            </p:spPr>
            <p:txBody>
              <a:bodyPr spcFirstLastPara="1" wrap="square" lIns="68569" tIns="34275" rIns="68569" bIns="34275" anchor="ctr" anchorCtr="0">
                <a:noAutofit/>
              </a:bodyPr>
              <a:lstStyle/>
              <a:p>
                <a:pPr>
                  <a:buClr>
                    <a:srgbClr val="000000"/>
                  </a:buClr>
                  <a:buSzPts val="1800"/>
                </a:pPr>
                <a:endParaRPr sz="1350">
                  <a:solidFill>
                    <a:schemeClr val="dk1"/>
                  </a:solidFill>
                  <a:latin typeface="Avenir"/>
                  <a:ea typeface="Avenir"/>
                  <a:cs typeface="Avenir"/>
                  <a:sym typeface="Avenir"/>
                </a:endParaRPr>
              </a:p>
            </p:txBody>
          </p:sp>
        </p:grpSp>
        <p:sp>
          <p:nvSpPr>
            <p:cNvPr id="39" name="Google Shape;119;p1">
              <a:extLst>
                <a:ext uri="{FF2B5EF4-FFF2-40B4-BE49-F238E27FC236}">
                  <a16:creationId xmlns:a16="http://schemas.microsoft.com/office/drawing/2014/main" id="{F05DC348-F6DB-A064-14C6-CD75ED8BC42E}"/>
                </a:ext>
              </a:extLst>
            </p:cNvPr>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68569" tIns="34275" rIns="68569" bIns="34275" anchor="ctr" anchorCtr="0">
              <a:noAutofit/>
            </a:bodyPr>
            <a:lstStyle/>
            <a:p>
              <a:pPr algn="ctr">
                <a:buClr>
                  <a:srgbClr val="000000"/>
                </a:buClr>
                <a:buSzPts val="1800"/>
              </a:pPr>
              <a:endParaRPr sz="1350">
                <a:solidFill>
                  <a:schemeClr val="lt1"/>
                </a:solidFill>
                <a:latin typeface="Avenir"/>
                <a:ea typeface="Avenir"/>
                <a:cs typeface="Avenir"/>
                <a:sym typeface="Avenir"/>
              </a:endParaRPr>
            </a:p>
          </p:txBody>
        </p:sp>
      </p:grpSp>
      <p:sp>
        <p:nvSpPr>
          <p:cNvPr id="56" name="Google Shape;120;p1">
            <a:extLst>
              <a:ext uri="{FF2B5EF4-FFF2-40B4-BE49-F238E27FC236}">
                <a16:creationId xmlns:a16="http://schemas.microsoft.com/office/drawing/2014/main" id="{D034D9A8-8326-9BED-333E-AC78151B9448}"/>
              </a:ext>
            </a:extLst>
          </p:cNvPr>
          <p:cNvSpPr txBox="1">
            <a:spLocks/>
          </p:cNvSpPr>
          <p:nvPr/>
        </p:nvSpPr>
        <p:spPr>
          <a:xfrm>
            <a:off x="600843" y="2033790"/>
            <a:ext cx="8227607" cy="2009564"/>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SzPts val="2400"/>
              <a:buNone/>
            </a:pPr>
            <a:r>
              <a:rPr lang="en-GB" sz="3600" b="1" dirty="0">
                <a:solidFill>
                  <a:schemeClr val="accent1">
                    <a:lumMod val="75000"/>
                  </a:schemeClr>
                </a:solidFill>
                <a:ea typeface="Times New Roman"/>
                <a:sym typeface="Times New Roman"/>
              </a:rPr>
              <a:t>CÁC THUẬT TOÁN TỔNG HỢP TRONG SỐ TRONG FEDERATED LEARNING</a:t>
            </a:r>
          </a:p>
        </p:txBody>
      </p:sp>
      <p:sp>
        <p:nvSpPr>
          <p:cNvPr id="57" name="Google Shape;134;p1">
            <a:extLst>
              <a:ext uri="{FF2B5EF4-FFF2-40B4-BE49-F238E27FC236}">
                <a16:creationId xmlns:a16="http://schemas.microsoft.com/office/drawing/2014/main" id="{45E27EB5-7344-AAE4-56A5-35CC13CB5AA3}"/>
              </a:ext>
            </a:extLst>
          </p:cNvPr>
          <p:cNvSpPr txBox="1"/>
          <p:nvPr/>
        </p:nvSpPr>
        <p:spPr>
          <a:xfrm>
            <a:off x="457685" y="4059084"/>
            <a:ext cx="8111153" cy="863207"/>
          </a:xfrm>
          <a:prstGeom prst="rect">
            <a:avLst/>
          </a:prstGeom>
          <a:noFill/>
          <a:ln>
            <a:noFill/>
          </a:ln>
        </p:spPr>
        <p:txBody>
          <a:bodyPr spcFirstLastPara="1" wrap="square" lIns="68569" tIns="34275" rIns="68569" bIns="34275" anchor="t" anchorCtr="0">
            <a:normAutofit/>
          </a:bodyPr>
          <a:lstStyle/>
          <a:p>
            <a:pPr algn="ctr">
              <a:lnSpc>
                <a:spcPct val="150000"/>
              </a:lnSpc>
              <a:buClr>
                <a:schemeClr val="accent5"/>
              </a:buClr>
              <a:buSzPts val="2000"/>
            </a:pPr>
            <a:r>
              <a:rPr lang="en-GB" sz="1400" b="1" u="sng" dirty="0">
                <a:solidFill>
                  <a:schemeClr val="accent1"/>
                </a:solidFill>
                <a:latin typeface="Arial" panose="020B0604020202020204" pitchFamily="34" charset="0"/>
                <a:ea typeface="Times New Roman"/>
                <a:cs typeface="Arial" panose="020B0604020202020204" pitchFamily="34" charset="0"/>
                <a:sym typeface="Times New Roman"/>
              </a:rPr>
              <a:t>MÔN HỌC</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NT2102.CH180 – AN TOÀN BẢO MẬT HỆ THỐNG THÔNG TIN</a:t>
            </a:r>
          </a:p>
          <a:p>
            <a:pPr algn="ctr">
              <a:lnSpc>
                <a:spcPct val="150000"/>
              </a:lnSpc>
              <a:buClr>
                <a:schemeClr val="accent5"/>
              </a:buClr>
              <a:buSzPts val="2000"/>
            </a:pP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GVHD: TS.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Nguyễn</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Tấn</a:t>
            </a:r>
            <a:r>
              <a:rPr lang="en-GB" sz="1400" b="1" dirty="0">
                <a:solidFill>
                  <a:schemeClr val="accent1"/>
                </a:solidFill>
                <a:latin typeface="Arial" panose="020B0604020202020204" pitchFamily="34" charset="0"/>
                <a:ea typeface="Times New Roman"/>
                <a:cs typeface="Arial" panose="020B0604020202020204" pitchFamily="34" charset="0"/>
                <a:sym typeface="Times New Roman"/>
              </a:rPr>
              <a:t> </a:t>
            </a:r>
            <a:r>
              <a:rPr lang="en-GB" sz="1400" b="1" dirty="0" err="1">
                <a:solidFill>
                  <a:schemeClr val="accent1"/>
                </a:solidFill>
                <a:latin typeface="Arial" panose="020B0604020202020204" pitchFamily="34" charset="0"/>
                <a:ea typeface="Times New Roman"/>
                <a:cs typeface="Arial" panose="020B0604020202020204" pitchFamily="34" charset="0"/>
                <a:sym typeface="Times New Roman"/>
              </a:rPr>
              <a:t>Cầm</a:t>
            </a:r>
            <a:endParaRPr sz="1400" b="1" dirty="0">
              <a:solidFill>
                <a:schemeClr val="accent1"/>
              </a:solidFill>
              <a:latin typeface="Arial" panose="020B0604020202020204" pitchFamily="34" charset="0"/>
              <a:ea typeface="Times New Roman"/>
              <a:cs typeface="Arial" panose="020B0604020202020204" pitchFamily="34" charset="0"/>
              <a:sym typeface="Times New Roman"/>
            </a:endParaRPr>
          </a:p>
        </p:txBody>
      </p:sp>
      <p:sp>
        <p:nvSpPr>
          <p:cNvPr id="59" name="Google Shape;134;p1">
            <a:extLst>
              <a:ext uri="{FF2B5EF4-FFF2-40B4-BE49-F238E27FC236}">
                <a16:creationId xmlns:a16="http://schemas.microsoft.com/office/drawing/2014/main" id="{A81892EA-0B0F-28BE-7A60-05DE0DA71939}"/>
              </a:ext>
            </a:extLst>
          </p:cNvPr>
          <p:cNvSpPr txBox="1"/>
          <p:nvPr/>
        </p:nvSpPr>
        <p:spPr>
          <a:xfrm>
            <a:off x="-44505" y="4615174"/>
            <a:ext cx="1794151" cy="430062"/>
          </a:xfrm>
          <a:prstGeom prst="rect">
            <a:avLst/>
          </a:prstGeom>
          <a:noFill/>
          <a:ln>
            <a:noFill/>
          </a:ln>
        </p:spPr>
        <p:txBody>
          <a:bodyPr spcFirstLastPara="1" wrap="square" lIns="68569" tIns="34275" rIns="68569" bIns="34275" anchor="t" anchorCtr="0">
            <a:normAutofit fontScale="70000" lnSpcReduction="20000"/>
          </a:bodyPr>
          <a:lstStyle/>
          <a:p>
            <a:pPr algn="ctr">
              <a:lnSpc>
                <a:spcPct val="110000"/>
              </a:lnSpc>
              <a:buClr>
                <a:schemeClr val="accent5"/>
              </a:buClr>
              <a:buSzPts val="2000"/>
            </a:pPr>
            <a:r>
              <a:rPr lang="en-GB" sz="3600" b="1" dirty="0">
                <a:solidFill>
                  <a:schemeClr val="accent1"/>
                </a:solidFill>
                <a:latin typeface="Times New Roman"/>
                <a:ea typeface="Times New Roman"/>
                <a:cs typeface="Times New Roman"/>
                <a:sym typeface="Times New Roman"/>
              </a:rPr>
              <a:t>TAKA16</a:t>
            </a:r>
            <a:endParaRPr sz="3600" b="1" dirty="0">
              <a:solidFill>
                <a:schemeClr val="accent1"/>
              </a:solidFill>
              <a:latin typeface="Times New Roman"/>
              <a:ea typeface="Times New Roman"/>
              <a:cs typeface="Times New Roman"/>
              <a:sym typeface="Times New Roman"/>
            </a:endParaRPr>
          </a:p>
        </p:txBody>
      </p:sp>
      <p:sp>
        <p:nvSpPr>
          <p:cNvPr id="60" name="Google Shape;107;p1">
            <a:extLst>
              <a:ext uri="{FF2B5EF4-FFF2-40B4-BE49-F238E27FC236}">
                <a16:creationId xmlns:a16="http://schemas.microsoft.com/office/drawing/2014/main" id="{C23E7A25-A4A5-6032-EF5A-AE6E3C408DC3}"/>
              </a:ext>
            </a:extLst>
          </p:cNvPr>
          <p:cNvSpPr/>
          <p:nvPr/>
        </p:nvSpPr>
        <p:spPr>
          <a:xfrm>
            <a:off x="-44433" y="4893296"/>
            <a:ext cx="6591137" cy="160854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137156" tIns="81000" rIns="999000" bIns="189000" anchor="b" anchorCtr="0">
            <a:noAutofit/>
          </a:bodyPr>
          <a:lstStyle/>
          <a:p>
            <a:pPr marL="210736"/>
            <a:r>
              <a:rPr lang="en-US" sz="2000" b="1" dirty="0" err="1"/>
              <a:t>Các</a:t>
            </a:r>
            <a:r>
              <a:rPr lang="en-US" sz="2000" b="1" dirty="0"/>
              <a:t> </a:t>
            </a:r>
            <a:r>
              <a:rPr lang="en-US" sz="2000" b="1" dirty="0" err="1"/>
              <a:t>thành</a:t>
            </a:r>
            <a:r>
              <a:rPr lang="en-US" sz="2000" b="1" dirty="0"/>
              <a:t> </a:t>
            </a:r>
            <a:r>
              <a:rPr lang="en-US" sz="2000" b="1" dirty="0" err="1"/>
              <a:t>viên</a:t>
            </a:r>
            <a:r>
              <a:rPr lang="en-US" sz="2000" b="1" dirty="0"/>
              <a:t> </a:t>
            </a:r>
            <a:r>
              <a:rPr lang="en-US" sz="2000" b="1" dirty="0" err="1"/>
              <a:t>trong</a:t>
            </a:r>
            <a:r>
              <a:rPr lang="en-US" sz="2000" b="1" dirty="0"/>
              <a:t> </a:t>
            </a:r>
            <a:r>
              <a:rPr lang="en-US" sz="2000" b="1" dirty="0" err="1"/>
              <a:t>nhóm</a:t>
            </a:r>
            <a:r>
              <a:rPr lang="en-US" sz="2000" b="1" dirty="0"/>
              <a:t>:</a:t>
            </a:r>
          </a:p>
          <a:p>
            <a:pPr marL="1010836" lvl="1" indent="-342900">
              <a:buFont typeface="+mj-lt"/>
              <a:buAutoNum type="arabicPeriod"/>
            </a:pPr>
            <a:r>
              <a:rPr lang="en-US" sz="2000" b="1" dirty="0"/>
              <a:t>Lê Bá Trực – 240202016 </a:t>
            </a:r>
          </a:p>
          <a:p>
            <a:pPr marL="1010836" lvl="1" indent="-342900">
              <a:buFont typeface="+mj-lt"/>
              <a:buAutoNum type="arabicPeriod"/>
            </a:pPr>
            <a:r>
              <a:rPr lang="en-US" sz="2000" b="1" dirty="0"/>
              <a:t>Lê </a:t>
            </a:r>
            <a:r>
              <a:rPr lang="en-US" sz="2000" b="1" dirty="0" err="1"/>
              <a:t>Thị</a:t>
            </a:r>
            <a:r>
              <a:rPr lang="en-US" sz="2000" b="1" dirty="0"/>
              <a:t> </a:t>
            </a:r>
            <a:r>
              <a:rPr lang="en-US" sz="2000" b="1" dirty="0" err="1"/>
              <a:t>Ngọc</a:t>
            </a:r>
            <a:r>
              <a:rPr lang="en-US" sz="2000" b="1" dirty="0"/>
              <a:t> Lan – 240104010</a:t>
            </a:r>
          </a:p>
          <a:p>
            <a:pPr marL="1010836" lvl="1" indent="-342900">
              <a:buFont typeface="+mj-lt"/>
              <a:buAutoNum type="arabicPeriod"/>
            </a:pPr>
            <a:r>
              <a:rPr lang="en-US" sz="2000" b="1" dirty="0"/>
              <a:t>Vũ Mai Quỳnh Loan – 240104012</a:t>
            </a:r>
            <a:endParaRPr sz="2000" b="1" dirty="0"/>
          </a:p>
        </p:txBody>
      </p:sp>
      <p:pic>
        <p:nvPicPr>
          <p:cNvPr id="1036" name="Picture 12" descr="Trường Đại học Công nghệ Thông tin">
            <a:extLst>
              <a:ext uri="{FF2B5EF4-FFF2-40B4-BE49-F238E27FC236}">
                <a16:creationId xmlns:a16="http://schemas.microsoft.com/office/drawing/2014/main" id="{D75B0BD0-E3DF-E583-9462-216CCC14A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471" y="554193"/>
            <a:ext cx="43243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3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10</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223234321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hang</a:t>
                      </a:r>
                      <a:r>
                        <a:rPr lang="en-US" sz="1800" b="0" dirty="0">
                          <a:latin typeface="Arial" panose="020B0604020202020204" pitchFamily="34" charset="0"/>
                          <a:cs typeface="Arial" panose="020B0604020202020204" pitchFamily="34" charset="0"/>
                        </a:rPr>
                        <a:t> </a:t>
                      </a:r>
                      <a:r>
                        <a:rPr lang="en-US" sz="1800" b="0" baseline="30000" dirty="0">
                          <a:latin typeface="Arial" panose="020B0604020202020204" pitchFamily="34" charset="0"/>
                          <a:cs typeface="Arial" panose="020B0604020202020204" pitchFamily="34" charset="0"/>
                          <a:hlinkClick r:id="rId2" action="ppaction://hlinksldjump"/>
                        </a:rPr>
                        <a:t>[3]</a:t>
                      </a:r>
                      <a:r>
                        <a:rPr lang="vi-VN" sz="1800" b="0" dirty="0">
                          <a:latin typeface="Arial" panose="020B0604020202020204" pitchFamily="34" charset="0"/>
                          <a:cs typeface="Arial" panose="020B0604020202020204" pitchFamily="34" charset="0"/>
                        </a:rPr>
                        <a:t>.</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3"/>
          <a:srcRect l="1649" t="2330" r="2040" b="2967"/>
          <a:stretch/>
        </p:blipFill>
        <p:spPr>
          <a:xfrm>
            <a:off x="3088640" y="1605280"/>
            <a:ext cx="5527040" cy="4541520"/>
          </a:xfrm>
          <a:prstGeom prst="rect">
            <a:avLst/>
          </a:prstGeom>
        </p:spPr>
      </p:pic>
      <p:sp>
        <p:nvSpPr>
          <p:cNvPr id="3" name="TextBox 2">
            <a:extLst>
              <a:ext uri="{FF2B5EF4-FFF2-40B4-BE49-F238E27FC236}">
                <a16:creationId xmlns:a16="http://schemas.microsoft.com/office/drawing/2014/main" id="{3FDF9125-FC6B-E22C-9394-D0174ED39431}"/>
              </a:ext>
            </a:extLst>
          </p:cNvPr>
          <p:cNvSpPr txBox="1"/>
          <p:nvPr/>
        </p:nvSpPr>
        <p:spPr>
          <a:xfrm>
            <a:off x="4084320" y="1137920"/>
            <a:ext cx="3606800"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Federated Averaging </a:t>
            </a:r>
            <a:r>
              <a:rPr lang="en-US" sz="1600" baseline="30000" dirty="0">
                <a:latin typeface="Arial" panose="020B0604020202020204" pitchFamily="34" charset="0"/>
                <a:cs typeface="Arial" panose="020B0604020202020204" pitchFamily="34" charset="0"/>
                <a:hlinkClick r:id="rId2" action="ppaction://hlinksldjump"/>
              </a:rPr>
              <a:t>[4]</a:t>
            </a:r>
            <a:endParaRPr lang="en-US" sz="16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12</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963143719"/>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3"/>
          <a:srcRect l="1524" t="6500" r="3961" b="1691"/>
          <a:stretch/>
        </p:blipFill>
        <p:spPr>
          <a:xfrm>
            <a:off x="3007360" y="1419517"/>
            <a:ext cx="5760721" cy="4742789"/>
          </a:xfrm>
          <a:prstGeom prst="rect">
            <a:avLst/>
          </a:prstGeom>
        </p:spPr>
      </p:pic>
      <p:sp>
        <p:nvSpPr>
          <p:cNvPr id="3" name="TextBox 2">
            <a:extLst>
              <a:ext uri="{FF2B5EF4-FFF2-40B4-BE49-F238E27FC236}">
                <a16:creationId xmlns:a16="http://schemas.microsoft.com/office/drawing/2014/main" id="{E349DA6F-0B92-39F4-0E7C-7B15932207B4}"/>
              </a:ext>
            </a:extLst>
          </p:cNvPr>
          <p:cNvSpPr txBox="1"/>
          <p:nvPr/>
        </p:nvSpPr>
        <p:spPr>
          <a:xfrm>
            <a:off x="4084320" y="1137920"/>
            <a:ext cx="3606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t>
            </a:r>
            <a:r>
              <a:rPr lang="en-US" sz="1600" dirty="0" err="1">
                <a:latin typeface="Arial" panose="020B0604020202020204" pitchFamily="34" charset="0"/>
                <a:cs typeface="Arial" panose="020B0604020202020204" pitchFamily="34" charset="0"/>
              </a:rPr>
              <a:t>FedAvg</a:t>
            </a:r>
            <a:r>
              <a:rPr lang="en-US" sz="1600" dirty="0">
                <a:latin typeface="Arial" panose="020B0604020202020204" pitchFamily="34" charset="0"/>
                <a:cs typeface="Arial" panose="020B0604020202020204" pitchFamily="34" charset="0"/>
              </a:rPr>
              <a:t> by example forgetting </a:t>
            </a:r>
            <a:r>
              <a:rPr lang="en-US" sz="1600" baseline="30000" dirty="0">
                <a:latin typeface="Arial" panose="020B0604020202020204" pitchFamily="34" charset="0"/>
                <a:cs typeface="Arial" panose="020B0604020202020204" pitchFamily="34" charset="0"/>
                <a:hlinkClick r:id="rId2" action="ppaction://hlinksldjump"/>
              </a:rPr>
              <a:t>[5]</a:t>
            </a:r>
            <a:endParaRPr lang="en-US" sz="1600" baseline="300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C498BA8E-B995-FD88-635D-6A2E877C16E5}"/>
              </a:ext>
            </a:extLst>
          </p:cNvPr>
          <p:cNvSpPr>
            <a:spLocks noGrp="1"/>
          </p:cNvSpPr>
          <p:nvPr>
            <p:ph type="title"/>
          </p:nvPr>
        </p:nvSpPr>
        <p:spPr>
          <a:xfrm>
            <a:off x="169946" y="144644"/>
            <a:ext cx="8214072" cy="510111"/>
          </a:xfrm>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129551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13</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84132084"/>
              </p:ext>
            </p:extLst>
          </p:nvPr>
        </p:nvGraphicFramePr>
        <p:xfrm>
          <a:off x="375919" y="1137920"/>
          <a:ext cx="8445352" cy="5212080"/>
        </p:xfrm>
        <a:graphic>
          <a:graphicData uri="http://schemas.openxmlformats.org/drawingml/2006/table">
            <a:tbl>
              <a:tblPr firstRow="1" bandRow="1">
                <a:tableStyleId>{E8B1032C-EA38-4F05-BA0D-38AFFFC7BED3}</a:tableStyleId>
              </a:tblPr>
              <a:tblGrid>
                <a:gridCol w="2754141">
                  <a:extLst>
                    <a:ext uri="{9D8B030D-6E8A-4147-A177-3AD203B41FA5}">
                      <a16:colId xmlns:a16="http://schemas.microsoft.com/office/drawing/2014/main" val="1734667223"/>
                    </a:ext>
                  </a:extLst>
                </a:gridCol>
                <a:gridCol w="5691211">
                  <a:extLst>
                    <a:ext uri="{9D8B030D-6E8A-4147-A177-3AD203B41FA5}">
                      <a16:colId xmlns:a16="http://schemas.microsoft.com/office/drawing/2014/main" val="1678196743"/>
                    </a:ext>
                  </a:extLst>
                </a:gridCol>
              </a:tblGrid>
              <a:tr h="5166061">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txBody>
                  <a:tcPr anchor="ctr"/>
                </a:tc>
                <a:tc>
                  <a:txBody>
                    <a:bodyPr/>
                    <a:lstStyle/>
                    <a:p>
                      <a:pPr rtl="0" fontAlgn="base"/>
                      <a:r>
                        <a:rPr lang="vi-VN" sz="1200" b="0" i="0" kern="1200" dirty="0">
                          <a:solidFill>
                            <a:schemeClr val="tx1"/>
                          </a:solidFill>
                          <a:effectLst/>
                          <a:latin typeface="+mn-lt"/>
                          <a:ea typeface="+mn-ea"/>
                          <a:cs typeface="+mn-cs"/>
                        </a:rPr>
                        <a:t>/ Server-side Mean-based Aggregation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Input: Number of clients N, Number of training rounds R</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Output: Global model weights W_global</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W_global // Khởi tạo trọng số mô hình</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r = 1 to R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Select a subset of clients C ⊆ N // Chọn ngẫu nhiên một tập các client tham gia</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list of weights W_list = [] // Danh sách chứa trọng số từ các client</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each client c in C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Send W_global to client c // Gửi trọng số toàn cầu hiện tại đến client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W_c, num_samples = client_train(c, W_global) // Huấn luyện cục bộ tại client và lấy trọng số mới</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Append (W_c, num_samples) to W_list // Lưu trọng số và kích thước dữ liệu client vào danh sách</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Aggregate weights using weighted mean: </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W_global = WeightedMean(W_list)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Công thức Weighted Mean: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W_global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W_c * num_samples)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num_samples</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Với W_c là trọng số từ client c và num_samples là số lượng mẫu huấn luyện tại client c</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Return W_global // Trả về mô hình toàn cầu sau R vòng</a:t>
                      </a:r>
                      <a:r>
                        <a:rPr lang="en-US" sz="1200" b="1" i="0" kern="1200" dirty="0">
                          <a:solidFill>
                            <a:schemeClr val="tx1"/>
                          </a:solidFill>
                          <a:effectLst/>
                          <a:latin typeface="+mn-lt"/>
                          <a:ea typeface="+mn-ea"/>
                          <a:cs typeface="+mn-cs"/>
                        </a:rPr>
                        <a:t>​</a:t>
                      </a: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
        <p:nvSpPr>
          <p:cNvPr id="6" name="Title 1">
            <a:extLst>
              <a:ext uri="{FF2B5EF4-FFF2-40B4-BE49-F238E27FC236}">
                <a16:creationId xmlns:a16="http://schemas.microsoft.com/office/drawing/2014/main" id="{6FCF35D0-1FB1-FBB9-CE83-4FBBF8216E94}"/>
              </a:ext>
            </a:extLst>
          </p:cNvPr>
          <p:cNvSpPr txBox="1">
            <a:spLocks/>
          </p:cNvSpPr>
          <p:nvPr/>
        </p:nvSpPr>
        <p:spPr>
          <a:xfrm>
            <a:off x="84221" y="129969"/>
            <a:ext cx="8214072"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336208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14</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6A9C-563F-2BE3-E5FB-3445B37BB855}"/>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E1BEFE1F-84E6-3B71-30A0-553EBD90F6E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sử</a:t>
            </a:r>
            <a:r>
              <a:rPr lang="en-US" dirty="0"/>
              <a:t> </a:t>
            </a:r>
            <a:r>
              <a:rPr lang="en-US" dirty="0" err="1"/>
              <a:t>dụng</a:t>
            </a:r>
            <a:r>
              <a:rPr lang="en-US" dirty="0"/>
              <a:t>: Google </a:t>
            </a:r>
            <a:r>
              <a:rPr lang="en-US" dirty="0" err="1"/>
              <a:t>Colab</a:t>
            </a:r>
            <a:endParaRPr lang="en-US" dirty="0"/>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sử</a:t>
            </a:r>
            <a:r>
              <a:rPr lang="en-US" dirty="0"/>
              <a:t> </a:t>
            </a:r>
            <a:r>
              <a:rPr lang="en-US" dirty="0" err="1"/>
              <a:t>dụng</a:t>
            </a:r>
            <a:r>
              <a:rPr lang="en-US" dirty="0"/>
              <a:t>: Python</a:t>
            </a:r>
          </a:p>
          <a:p>
            <a:r>
              <a:rPr lang="en-US" dirty="0"/>
              <a:t>Dataset: CIC-UNSW-NB15.csv</a:t>
            </a:r>
          </a:p>
        </p:txBody>
      </p:sp>
      <p:sp>
        <p:nvSpPr>
          <p:cNvPr id="4" name="Slide Number Placeholder 3">
            <a:extLst>
              <a:ext uri="{FF2B5EF4-FFF2-40B4-BE49-F238E27FC236}">
                <a16:creationId xmlns:a16="http://schemas.microsoft.com/office/drawing/2014/main" id="{697ABC4E-4220-46DF-A1D0-8BA9AF0FAA4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3076" name="Picture 4" descr="Google Colab - Easily accessible Python workspace | Mikael Ahonen">
            <a:extLst>
              <a:ext uri="{FF2B5EF4-FFF2-40B4-BE49-F238E27FC236}">
                <a16:creationId xmlns:a16="http://schemas.microsoft.com/office/drawing/2014/main" id="{130F9F68-3B41-F522-AAC6-FB2FBC61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9" y="2487226"/>
            <a:ext cx="3792071" cy="2335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UNSW-NB15 Dataset | UNSW Research">
            <a:extLst>
              <a:ext uri="{FF2B5EF4-FFF2-40B4-BE49-F238E27FC236}">
                <a16:creationId xmlns:a16="http://schemas.microsoft.com/office/drawing/2014/main" id="{14A8ABF2-6285-1E16-1D8B-86C4E220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4762934"/>
            <a:ext cx="2665525" cy="12424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EA80C629-A987-7764-45D8-81CEBF11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95" y="2838721"/>
            <a:ext cx="1637177" cy="17969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plement strategies - Flower Framework">
            <a:extLst>
              <a:ext uri="{FF2B5EF4-FFF2-40B4-BE49-F238E27FC236}">
                <a16:creationId xmlns:a16="http://schemas.microsoft.com/office/drawing/2014/main" id="{B556A7DF-15E9-2F3A-2AFB-E475E066F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70" y="2615418"/>
            <a:ext cx="1627163" cy="16271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nsorFlow - Wikipedia">
            <a:extLst>
              <a:ext uri="{FF2B5EF4-FFF2-40B4-BE49-F238E27FC236}">
                <a16:creationId xmlns:a16="http://schemas.microsoft.com/office/drawing/2014/main" id="{D3BD0C09-B1DF-DED4-CFC9-E996927B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156" y="2487226"/>
            <a:ext cx="2744082" cy="17541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ssues · ahlashkari/CICFlowMeter · GitHub">
            <a:extLst>
              <a:ext uri="{FF2B5EF4-FFF2-40B4-BE49-F238E27FC236}">
                <a16:creationId xmlns:a16="http://schemas.microsoft.com/office/drawing/2014/main" id="{A78B1924-EF9B-ECB3-13D6-9F134292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147" y="4076002"/>
            <a:ext cx="2311286" cy="115564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cikit-learn - Wikipedia">
            <a:extLst>
              <a:ext uri="{FF2B5EF4-FFF2-40B4-BE49-F238E27FC236}">
                <a16:creationId xmlns:a16="http://schemas.microsoft.com/office/drawing/2014/main" id="{5C7BCDA9-9604-325C-B3D2-65D43BE1E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300" y="4430891"/>
            <a:ext cx="2300836" cy="124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2AFB9BB2-0841-C911-4476-3A735FB8E0E3}"/>
              </a:ext>
            </a:extLst>
          </p:cNvPr>
          <p:cNvGraphicFramePr>
            <a:graphicFrameLocks noGrp="1"/>
          </p:cNvGraphicFramePr>
          <p:nvPr>
            <p:extLst>
              <p:ext uri="{D42A27DB-BD31-4B8C-83A1-F6EECF244321}">
                <p14:modId xmlns:p14="http://schemas.microsoft.com/office/powerpoint/2010/main" val="2085168386"/>
              </p:ext>
            </p:extLst>
          </p:nvPr>
        </p:nvGraphicFramePr>
        <p:xfrm>
          <a:off x="169945" y="1016000"/>
          <a:ext cx="8804722" cy="5294489"/>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Mô phỏng một số cách Tổng hợp Trọng số Thường dung trong Federated Learning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vi-VN" dirty="0">
                          <a:latin typeface="Arial" panose="020B0604020202020204" pitchFamily="34" charset="0"/>
                          <a:cs typeface="Arial" panose="020B0604020202020204" pitchFamily="34" charset="0"/>
                        </a:rPr>
                        <a:t>Server trung tâm thực hiện tổng hợp trọng số từ các client bằng thuật toán FedAvg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WeightedFed</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r h="1539534">
                <a:tc>
                  <a:txBody>
                    <a:bodyPr/>
                    <a:lstStyle/>
                    <a:p>
                      <a:pPr algn="ctr"/>
                      <a:r>
                        <a:rPr lang="en-US" dirty="0">
                          <a:latin typeface="Arial" panose="020B0604020202020204" pitchFamily="34" charset="0"/>
                          <a:cs typeface="Arial" panose="020B0604020202020204" pitchFamily="34" charset="0"/>
                        </a:rPr>
                        <a:t>2. Federated Learning: Binary vs Multi-class Classification</a:t>
                      </a:r>
                    </a:p>
                  </a:txBody>
                  <a:tcPr anchor="ctr"/>
                </a:tc>
                <a:tc>
                  <a:txBody>
                    <a:bodyPr/>
                    <a:lstStyle/>
                    <a:p>
                      <a:pPr lvl="0"/>
                      <a:r>
                        <a:rPr lang="vi-VN" dirty="0">
                          <a:latin typeface="Arial" panose="020B0604020202020204" pitchFamily="34" charset="0"/>
                          <a:cs typeface="Arial" panose="020B0604020202020204" pitchFamily="34" charset="0"/>
                        </a:rPr>
                        <a:t>Federated Learning cho phép nhiều client huấn luyện mô hình trên dữ liệu cục bộ mà không chia sẻ dữ liệu thô. Trong demo này:</a:t>
                      </a:r>
                    </a:p>
                    <a:p>
                      <a:pPr lvl="1">
                        <a:buFont typeface="+mj-lt"/>
                        <a:buAutoNum type="arabicPeriod"/>
                      </a:pPr>
                      <a:r>
                        <a:rPr lang="vi-VN" dirty="0">
                          <a:latin typeface="Arial" panose="020B0604020202020204" pitchFamily="34" charset="0"/>
                          <a:cs typeface="Arial" panose="020B0604020202020204" pitchFamily="34" charset="0"/>
                        </a:rPr>
                        <a:t>Mỗi client sử dụng tập dữ liệu riêng để huấn luyện mô hình cho bài toán phân loại.</a:t>
                      </a:r>
                    </a:p>
                    <a:p>
                      <a:pPr lvl="1">
                        <a:buFont typeface="+mj-lt"/>
                        <a:buAutoNum type="arabicPeriod"/>
                      </a:pPr>
                      <a:r>
                        <a:rPr lang="vi-VN" dirty="0">
                          <a:latin typeface="Arial" panose="020B0604020202020204" pitchFamily="34" charset="0"/>
                          <a:cs typeface="Arial" panose="020B0604020202020204" pitchFamily="34" charset="0"/>
                        </a:rPr>
                        <a:t>Các client gửi trọng số mô hình về server trung tâm để tổng hợp.</a:t>
                      </a:r>
                    </a:p>
                    <a:p>
                      <a:pPr lvl="1">
                        <a:buFont typeface="+mj-lt"/>
                        <a:buAutoNum type="arabicPeriod"/>
                      </a:pPr>
                      <a:r>
                        <a:rPr lang="vi-VN" dirty="0">
                          <a:latin typeface="Arial" panose="020B0604020202020204" pitchFamily="34" charset="0"/>
                          <a:cs typeface="Arial" panose="020B0604020202020204" pitchFamily="34" charset="0"/>
                        </a:rPr>
                        <a:t>Mô hình toàn cầu được đánh giá trên một tập kiểm thử chung để so sánh hiệu suất.</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3041276"/>
                  </a:ext>
                </a:extLst>
              </a:tr>
            </a:tbl>
          </a:graphicData>
        </a:graphic>
      </p:graphicFrame>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1D17-6A2A-9E63-1900-6D20609880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8D2A2-D814-13CD-0A44-AADEC37BA404}"/>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2B7F035C-CDB9-0D2B-E6AC-FE88267F3E0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92D77425-D91E-586D-5878-D8274F960B02}"/>
              </a:ext>
            </a:extLst>
          </p:cNvPr>
          <p:cNvGraphicFramePr>
            <a:graphicFrameLocks noGrp="1"/>
          </p:cNvGraphicFramePr>
          <p:nvPr>
            <p:extLst>
              <p:ext uri="{D42A27DB-BD31-4B8C-83A1-F6EECF244321}">
                <p14:modId xmlns:p14="http://schemas.microsoft.com/office/powerpoint/2010/main" val="3290136964"/>
              </p:ext>
            </p:extLst>
          </p:nvPr>
        </p:nvGraphicFramePr>
        <p:xfrm>
          <a:off x="169945" y="1016000"/>
          <a:ext cx="8804722" cy="2262023"/>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3. </a:t>
                      </a:r>
                      <a:r>
                        <a:rPr lang="vi-VN" dirty="0">
                          <a:latin typeface="Arial" panose="020B0604020202020204" pitchFamily="34" charset="0"/>
                          <a:cs typeface="Arial" panose="020B0604020202020204" pitchFamily="34" charset="0"/>
                        </a:rPr>
                        <a:t>Phát Hiện Tấn Công Đặc Biệt Từ Dữ Liệu Riêng Của Khách Hàng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a:t>
                      </a:r>
                      <a:r>
                        <a:rPr lang="en-US"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bl>
          </a:graphicData>
        </a:graphic>
      </p:graphicFrame>
    </p:spTree>
    <p:extLst>
      <p:ext uri="{BB962C8B-B14F-4D97-AF65-F5344CB8AC3E}">
        <p14:creationId xmlns:p14="http://schemas.microsoft.com/office/powerpoint/2010/main" val="106134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A7B1-70D2-DACA-5331-DA5B1A769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F7941-80CC-6A97-AE5F-0FB35FCDCB3B}"/>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D66145E8-D1CD-9EC1-0F95-9D199010B432}"/>
              </a:ext>
            </a:extLst>
          </p:cNvPr>
          <p:cNvSpPr>
            <a:spLocks noGrp="1"/>
          </p:cNvSpPr>
          <p:nvPr>
            <p:ph type="sldNum" sz="quarter" idx="12"/>
          </p:nvPr>
        </p:nvSpPr>
        <p:spPr/>
        <p:txBody>
          <a:bodyPr/>
          <a:lstStyle/>
          <a:p>
            <a:fld id="{B487F271-60DF-4592-BB7F-B45BB4441AA9}" type="slidenum">
              <a:rPr lang="en-US" smtClean="0"/>
              <a:pPr/>
              <a:t>18</a:t>
            </a:fld>
            <a:endParaRPr lang="en-US" dirty="0"/>
          </a:p>
        </p:txBody>
      </p:sp>
      <p:graphicFrame>
        <p:nvGraphicFramePr>
          <p:cNvPr id="8" name="Content Placeholder 7">
            <a:extLst>
              <a:ext uri="{FF2B5EF4-FFF2-40B4-BE49-F238E27FC236}">
                <a16:creationId xmlns:a16="http://schemas.microsoft.com/office/drawing/2014/main" id="{B57DD553-9A83-BF29-C675-5B2B32B018B6}"/>
              </a:ext>
            </a:extLst>
          </p:cNvPr>
          <p:cNvGraphicFramePr>
            <a:graphicFrameLocks noGrp="1"/>
          </p:cNvGraphicFramePr>
          <p:nvPr>
            <p:ph idx="1"/>
            <p:extLst>
              <p:ext uri="{D42A27DB-BD31-4B8C-83A1-F6EECF244321}">
                <p14:modId xmlns:p14="http://schemas.microsoft.com/office/powerpoint/2010/main" val="4017696988"/>
              </p:ext>
            </p:extLst>
          </p:nvPr>
        </p:nvGraphicFramePr>
        <p:xfrm>
          <a:off x="464964" y="1304693"/>
          <a:ext cx="8121476" cy="4995740"/>
        </p:xfrm>
        <a:graphic>
          <a:graphicData uri="http://schemas.openxmlformats.org/drawingml/2006/table">
            <a:tbl>
              <a:tblPr>
                <a:tableStyleId>{BC89EF96-8CEA-46FF-86C4-4CE0E7609802}</a:tableStyleId>
              </a:tblPr>
              <a:tblGrid>
                <a:gridCol w="1832187">
                  <a:extLst>
                    <a:ext uri="{9D8B030D-6E8A-4147-A177-3AD203B41FA5}">
                      <a16:colId xmlns:a16="http://schemas.microsoft.com/office/drawing/2014/main" val="3533288405"/>
                    </a:ext>
                  </a:extLst>
                </a:gridCol>
                <a:gridCol w="1360449">
                  <a:extLst>
                    <a:ext uri="{9D8B030D-6E8A-4147-A177-3AD203B41FA5}">
                      <a16:colId xmlns:a16="http://schemas.microsoft.com/office/drawing/2014/main" val="2857816033"/>
                    </a:ext>
                  </a:extLst>
                </a:gridCol>
                <a:gridCol w="1973766">
                  <a:extLst>
                    <a:ext uri="{9D8B030D-6E8A-4147-A177-3AD203B41FA5}">
                      <a16:colId xmlns:a16="http://schemas.microsoft.com/office/drawing/2014/main" val="999775259"/>
                    </a:ext>
                  </a:extLst>
                </a:gridCol>
                <a:gridCol w="1694985">
                  <a:extLst>
                    <a:ext uri="{9D8B030D-6E8A-4147-A177-3AD203B41FA5}">
                      <a16:colId xmlns:a16="http://schemas.microsoft.com/office/drawing/2014/main" val="3742060009"/>
                    </a:ext>
                  </a:extLst>
                </a:gridCol>
                <a:gridCol w="1260089">
                  <a:extLst>
                    <a:ext uri="{9D8B030D-6E8A-4147-A177-3AD203B41FA5}">
                      <a16:colId xmlns:a16="http://schemas.microsoft.com/office/drawing/2014/main" val="832926312"/>
                    </a:ext>
                  </a:extLst>
                </a:gridCol>
              </a:tblGrid>
              <a:tr h="302200">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71593</a:t>
                      </a:r>
                    </a:p>
                  </a:txBody>
                  <a:tcPr marL="7620" marR="7620" marT="7620" marB="0" anchor="ctr"/>
                </a:tc>
                <a:extLst>
                  <a:ext uri="{0D108BD9-81ED-4DB2-BD59-A6C34878D82A}">
                    <a16:rowId xmlns:a16="http://schemas.microsoft.com/office/drawing/2014/main" val="83666303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84</a:t>
                      </a:r>
                    </a:p>
                  </a:txBody>
                  <a:tcPr marL="7620" marR="7620" marT="7620" marB="0" anchor="ctr"/>
                </a:tc>
                <a:extLst>
                  <a:ext uri="{0D108BD9-81ED-4DB2-BD59-A6C34878D82A}">
                    <a16:rowId xmlns:a16="http://schemas.microsoft.com/office/drawing/2014/main" val="3160968347"/>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83</a:t>
                      </a:r>
                    </a:p>
                  </a:txBody>
                  <a:tcPr marL="7620" marR="7620" marT="7620" marB="0" anchor="ctr"/>
                </a:tc>
                <a:extLst>
                  <a:ext uri="{0D108BD9-81ED-4DB2-BD59-A6C34878D82A}">
                    <a16:rowId xmlns:a16="http://schemas.microsoft.com/office/drawing/2014/main" val="1847150859"/>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223387720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6232</a:t>
                      </a:r>
                    </a:p>
                  </a:txBody>
                  <a:tcPr marL="7620" marR="7620" marT="7620" marB="0" anchor="ctr"/>
                </a:tc>
                <a:extLst>
                  <a:ext uri="{0D108BD9-81ED-4DB2-BD59-A6C34878D82A}">
                    <a16:rowId xmlns:a16="http://schemas.microsoft.com/office/drawing/2014/main" val="407718089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5933</a:t>
                      </a:r>
                    </a:p>
                  </a:txBody>
                  <a:tcPr marL="7620" marR="7620" marT="7620" marB="0" anchor="ctr"/>
                </a:tc>
                <a:extLst>
                  <a:ext uri="{0D108BD9-81ED-4DB2-BD59-A6C34878D82A}">
                    <a16:rowId xmlns:a16="http://schemas.microsoft.com/office/drawing/2014/main" val="351551114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976</a:t>
                      </a:r>
                    </a:p>
                  </a:txBody>
                  <a:tcPr marL="7620" marR="7620" marT="7620" marB="0" anchor="ctr"/>
                </a:tc>
                <a:extLst>
                  <a:ext uri="{0D108BD9-81ED-4DB2-BD59-A6C34878D82A}">
                    <a16:rowId xmlns:a16="http://schemas.microsoft.com/office/drawing/2014/main" val="1544919533"/>
                  </a:ext>
                </a:extLst>
              </a:tr>
              <a:tr h="49343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3311</a:t>
                      </a:r>
                    </a:p>
                  </a:txBody>
                  <a:tcPr marL="7620" marR="7620" marT="7620" marB="0" anchor="ctr"/>
                </a:tc>
                <a:extLst>
                  <a:ext uri="{0D108BD9-81ED-4DB2-BD59-A6C34878D82A}">
                    <a16:rowId xmlns:a16="http://schemas.microsoft.com/office/drawing/2014/main" val="3737304858"/>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437</a:t>
                      </a:r>
                    </a:p>
                  </a:txBody>
                  <a:tcPr marL="7620" marR="7620" marT="7620" marB="0" anchor="ctr"/>
                </a:tc>
                <a:extLst>
                  <a:ext uri="{0D108BD9-81ED-4DB2-BD59-A6C34878D82A}">
                    <a16:rowId xmlns:a16="http://schemas.microsoft.com/office/drawing/2014/main" val="311751426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52</a:t>
                      </a:r>
                    </a:p>
                  </a:txBody>
                  <a:tcPr marL="7620" marR="7620" marT="7620" marB="0" anchor="ctr"/>
                </a:tc>
                <a:extLst>
                  <a:ext uri="{0D108BD9-81ED-4DB2-BD59-A6C34878D82A}">
                    <a16:rowId xmlns:a16="http://schemas.microsoft.com/office/drawing/2014/main" val="2684843003"/>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dirty="0"/>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9135E0EE-21A5-D9E3-55FA-13786C2C9029}"/>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Mean-Based Avg</a:t>
            </a:r>
          </a:p>
        </p:txBody>
      </p:sp>
    </p:spTree>
    <p:extLst>
      <p:ext uri="{BB962C8B-B14F-4D97-AF65-F5344CB8AC3E}">
        <p14:creationId xmlns:p14="http://schemas.microsoft.com/office/powerpoint/2010/main" val="296403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6E994-7259-624E-2420-E33497BB2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A5517-7289-D1BE-EFFE-11673C66721E}"/>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BAB573AD-3BFC-1A83-A580-2913EF76525E}"/>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8" name="Content Placeholder 7">
            <a:extLst>
              <a:ext uri="{FF2B5EF4-FFF2-40B4-BE49-F238E27FC236}">
                <a16:creationId xmlns:a16="http://schemas.microsoft.com/office/drawing/2014/main" id="{B377F491-5A9D-A1A2-264A-B9709D54BEFA}"/>
              </a:ext>
            </a:extLst>
          </p:cNvPr>
          <p:cNvGraphicFramePr>
            <a:graphicFrameLocks noGrp="1"/>
          </p:cNvGraphicFramePr>
          <p:nvPr>
            <p:ph idx="1"/>
            <p:extLst>
              <p:ext uri="{D42A27DB-BD31-4B8C-83A1-F6EECF244321}">
                <p14:modId xmlns:p14="http://schemas.microsoft.com/office/powerpoint/2010/main" val="3741344"/>
              </p:ext>
            </p:extLst>
          </p:nvPr>
        </p:nvGraphicFramePr>
        <p:xfrm>
          <a:off x="278780" y="1390922"/>
          <a:ext cx="8564138" cy="4942975"/>
        </p:xfrm>
        <a:graphic>
          <a:graphicData uri="http://schemas.openxmlformats.org/drawingml/2006/table">
            <a:tbl>
              <a:tblPr>
                <a:tableStyleId>{BC89EF96-8CEA-46FF-86C4-4CE0E7609802}</a:tableStyleId>
              </a:tblPr>
              <a:tblGrid>
                <a:gridCol w="1828800">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929161">
                  <a:extLst>
                    <a:ext uri="{9D8B030D-6E8A-4147-A177-3AD203B41FA5}">
                      <a16:colId xmlns:a16="http://schemas.microsoft.com/office/drawing/2014/main" val="999775259"/>
                    </a:ext>
                  </a:extLst>
                </a:gridCol>
                <a:gridCol w="1616927">
                  <a:extLst>
                    <a:ext uri="{9D8B030D-6E8A-4147-A177-3AD203B41FA5}">
                      <a16:colId xmlns:a16="http://schemas.microsoft.com/office/drawing/2014/main" val="3742060009"/>
                    </a:ext>
                  </a:extLst>
                </a:gridCol>
                <a:gridCol w="1516567">
                  <a:extLst>
                    <a:ext uri="{9D8B030D-6E8A-4147-A177-3AD203B41FA5}">
                      <a16:colId xmlns:a16="http://schemas.microsoft.com/office/drawing/2014/main" val="1833636941"/>
                    </a:ext>
                  </a:extLst>
                </a:gridCol>
              </a:tblGrid>
              <a:tr h="304946">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71681</a:t>
                      </a:r>
                    </a:p>
                  </a:txBody>
                  <a:tcPr marL="7620" marR="7620" marT="7620" marB="0" anchor="ctr"/>
                </a:tc>
                <a:extLst>
                  <a:ext uri="{0D108BD9-81ED-4DB2-BD59-A6C34878D82A}">
                    <a16:rowId xmlns:a16="http://schemas.microsoft.com/office/drawing/2014/main" val="83666303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81</a:t>
                      </a:r>
                    </a:p>
                  </a:txBody>
                  <a:tcPr marL="7620" marR="7620" marT="7620" marB="0" anchor="ctr"/>
                </a:tc>
                <a:extLst>
                  <a:ext uri="{0D108BD9-81ED-4DB2-BD59-A6C34878D82A}">
                    <a16:rowId xmlns:a16="http://schemas.microsoft.com/office/drawing/2014/main" val="3160968347"/>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a:t>
                      </a:r>
                    </a:p>
                  </a:txBody>
                  <a:tcPr marL="7620" marR="7620" marT="7620" marB="0" anchor="ctr"/>
                </a:tc>
                <a:extLst>
                  <a:ext uri="{0D108BD9-81ED-4DB2-BD59-A6C34878D82A}">
                    <a16:rowId xmlns:a16="http://schemas.microsoft.com/office/drawing/2014/main" val="1847150859"/>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916</a:t>
                      </a:r>
                    </a:p>
                  </a:txBody>
                  <a:tcPr marL="7620" marR="7620" marT="7620" marB="0" anchor="ctr"/>
                </a:tc>
                <a:extLst>
                  <a:ext uri="{0D108BD9-81ED-4DB2-BD59-A6C34878D82A}">
                    <a16:rowId xmlns:a16="http://schemas.microsoft.com/office/drawing/2014/main" val="223387720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5989</a:t>
                      </a:r>
                    </a:p>
                  </a:txBody>
                  <a:tcPr marL="7620" marR="7620" marT="7620" marB="0" anchor="ctr"/>
                </a:tc>
                <a:extLst>
                  <a:ext uri="{0D108BD9-81ED-4DB2-BD59-A6C34878D82A}">
                    <a16:rowId xmlns:a16="http://schemas.microsoft.com/office/drawing/2014/main" val="351551114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2952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3315</a:t>
                      </a:r>
                    </a:p>
                  </a:txBody>
                  <a:tcPr marL="7620" marR="7620" marT="7620" marB="0" anchor="ctr"/>
                </a:tc>
                <a:extLst>
                  <a:ext uri="{0D108BD9-81ED-4DB2-BD59-A6C34878D82A}">
                    <a16:rowId xmlns:a16="http://schemas.microsoft.com/office/drawing/2014/main" val="3737304858"/>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421</a:t>
                      </a:r>
                    </a:p>
                  </a:txBody>
                  <a:tcPr marL="7620" marR="7620" marT="7620" marB="0" anchor="ctr"/>
                </a:tc>
                <a:extLst>
                  <a:ext uri="{0D108BD9-81ED-4DB2-BD59-A6C34878D82A}">
                    <a16:rowId xmlns:a16="http://schemas.microsoft.com/office/drawing/2014/main" val="311751426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a:t>
                      </a:r>
                    </a:p>
                  </a:txBody>
                  <a:tcPr marL="7620" marR="7620" marT="7620" marB="0" anchor="ctr"/>
                </a:tc>
                <a:extLst>
                  <a:ext uri="{0D108BD9-81ED-4DB2-BD59-A6C34878D82A}">
                    <a16:rowId xmlns:a16="http://schemas.microsoft.com/office/drawing/2014/main" val="2684843003"/>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0494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FEAE714B-4225-65CD-CD95-04663EA586A8}"/>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Weighted avg</a:t>
            </a:r>
          </a:p>
        </p:txBody>
      </p:sp>
    </p:spTree>
    <p:extLst>
      <p:ext uri="{BB962C8B-B14F-4D97-AF65-F5344CB8AC3E}">
        <p14:creationId xmlns:p14="http://schemas.microsoft.com/office/powerpoint/2010/main" val="361149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F5FB-632E-FFDE-AA97-A8F599DF2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5DF0D-D629-B625-4A04-C12F37AE3986}"/>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BD9E69B-FBE9-9D8F-BFEF-0808ED42389D}"/>
              </a:ext>
            </a:extLst>
          </p:cNvPr>
          <p:cNvSpPr>
            <a:spLocks noGrp="1"/>
          </p:cNvSpPr>
          <p:nvPr>
            <p:ph type="sldNum" sz="quarter" idx="12"/>
          </p:nvPr>
        </p:nvSpPr>
        <p:spPr/>
        <p:txBody>
          <a:bodyPr/>
          <a:lstStyle/>
          <a:p>
            <a:fld id="{B487F271-60DF-4592-BB7F-B45BB4441AA9}" type="slidenum">
              <a:rPr lang="en-US" smtClean="0"/>
              <a:pPr/>
              <a:t>20</a:t>
            </a:fld>
            <a:endParaRPr lang="en-US" dirty="0"/>
          </a:p>
        </p:txBody>
      </p:sp>
      <p:graphicFrame>
        <p:nvGraphicFramePr>
          <p:cNvPr id="8" name="Content Placeholder 7">
            <a:extLst>
              <a:ext uri="{FF2B5EF4-FFF2-40B4-BE49-F238E27FC236}">
                <a16:creationId xmlns:a16="http://schemas.microsoft.com/office/drawing/2014/main" id="{7032A520-368D-B5EB-6E37-7BEB35ECE893}"/>
              </a:ext>
            </a:extLst>
          </p:cNvPr>
          <p:cNvGraphicFramePr>
            <a:graphicFrameLocks noGrp="1"/>
          </p:cNvGraphicFramePr>
          <p:nvPr>
            <p:ph idx="1"/>
            <p:extLst>
              <p:ext uri="{D42A27DB-BD31-4B8C-83A1-F6EECF244321}">
                <p14:modId xmlns:p14="http://schemas.microsoft.com/office/powerpoint/2010/main" val="266506233"/>
              </p:ext>
            </p:extLst>
          </p:nvPr>
        </p:nvGraphicFramePr>
        <p:xfrm>
          <a:off x="283409" y="1283227"/>
          <a:ext cx="8577181" cy="5179178"/>
        </p:xfrm>
        <a:graphic>
          <a:graphicData uri="http://schemas.openxmlformats.org/drawingml/2006/table">
            <a:tbl>
              <a:tblPr>
                <a:tableStyleId>{BC89EF96-8CEA-46FF-86C4-4CE0E7609802}</a:tableStyleId>
              </a:tblPr>
              <a:tblGrid>
                <a:gridCol w="1924532">
                  <a:extLst>
                    <a:ext uri="{9D8B030D-6E8A-4147-A177-3AD203B41FA5}">
                      <a16:colId xmlns:a16="http://schemas.microsoft.com/office/drawing/2014/main" val="3533288405"/>
                    </a:ext>
                  </a:extLst>
                </a:gridCol>
                <a:gridCol w="1650381">
                  <a:extLst>
                    <a:ext uri="{9D8B030D-6E8A-4147-A177-3AD203B41FA5}">
                      <a16:colId xmlns:a16="http://schemas.microsoft.com/office/drawing/2014/main" val="2857816033"/>
                    </a:ext>
                  </a:extLst>
                </a:gridCol>
                <a:gridCol w="1817649">
                  <a:extLst>
                    <a:ext uri="{9D8B030D-6E8A-4147-A177-3AD203B41FA5}">
                      <a16:colId xmlns:a16="http://schemas.microsoft.com/office/drawing/2014/main" val="999775259"/>
                    </a:ext>
                  </a:extLst>
                </a:gridCol>
                <a:gridCol w="1683834">
                  <a:extLst>
                    <a:ext uri="{9D8B030D-6E8A-4147-A177-3AD203B41FA5}">
                      <a16:colId xmlns:a16="http://schemas.microsoft.com/office/drawing/2014/main" val="3742060009"/>
                    </a:ext>
                  </a:extLst>
                </a:gridCol>
                <a:gridCol w="1500785">
                  <a:extLst>
                    <a:ext uri="{9D8B030D-6E8A-4147-A177-3AD203B41FA5}">
                      <a16:colId xmlns:a16="http://schemas.microsoft.com/office/drawing/2014/main" val="3191894695"/>
                    </a:ext>
                  </a:extLst>
                </a:gridCol>
              </a:tblGrid>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40677">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71464</a:t>
                      </a:r>
                    </a:p>
                  </a:txBody>
                  <a:tcPr marL="7620" marR="7620" marT="7620" marB="0" anchor="ctr"/>
                </a:tc>
                <a:extLst>
                  <a:ext uri="{0D108BD9-81ED-4DB2-BD59-A6C34878D82A}">
                    <a16:rowId xmlns:a16="http://schemas.microsoft.com/office/drawing/2014/main" val="836663036"/>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92</a:t>
                      </a:r>
                    </a:p>
                  </a:txBody>
                  <a:tcPr marL="7620" marR="7620" marT="7620" marB="0" anchor="ctr"/>
                </a:tc>
                <a:extLst>
                  <a:ext uri="{0D108BD9-81ED-4DB2-BD59-A6C34878D82A}">
                    <a16:rowId xmlns:a16="http://schemas.microsoft.com/office/drawing/2014/main" val="3160968347"/>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96</a:t>
                      </a:r>
                    </a:p>
                  </a:txBody>
                  <a:tcPr marL="7620" marR="7620" marT="7620" marB="0" anchor="ctr"/>
                </a:tc>
                <a:extLst>
                  <a:ext uri="{0D108BD9-81ED-4DB2-BD59-A6C34878D82A}">
                    <a16:rowId xmlns:a16="http://schemas.microsoft.com/office/drawing/2014/main" val="1847150859"/>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886</a:t>
                      </a:r>
                    </a:p>
                  </a:txBody>
                  <a:tcPr marL="7620" marR="7620" marT="7620" marB="0" anchor="ctr"/>
                </a:tc>
                <a:extLst>
                  <a:ext uri="{0D108BD9-81ED-4DB2-BD59-A6C34878D82A}">
                    <a16:rowId xmlns:a16="http://schemas.microsoft.com/office/drawing/2014/main" val="223387720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6173</a:t>
                      </a:r>
                    </a:p>
                  </a:txBody>
                  <a:tcPr marL="7620" marR="7620" marT="7620" marB="0" anchor="ctr"/>
                </a:tc>
                <a:extLst>
                  <a:ext uri="{0D108BD9-81ED-4DB2-BD59-A6C34878D82A}">
                    <a16:rowId xmlns:a16="http://schemas.microsoft.com/office/drawing/2014/main" val="407718089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6055</a:t>
                      </a:r>
                    </a:p>
                  </a:txBody>
                  <a:tcPr marL="7620" marR="7620" marT="7620" marB="0" anchor="ctr"/>
                </a:tc>
                <a:extLst>
                  <a:ext uri="{0D108BD9-81ED-4DB2-BD59-A6C34878D82A}">
                    <a16:rowId xmlns:a16="http://schemas.microsoft.com/office/drawing/2014/main" val="351551114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979</a:t>
                      </a:r>
                    </a:p>
                  </a:txBody>
                  <a:tcPr marL="7620" marR="7620" marT="7620" marB="0" anchor="ctr"/>
                </a:tc>
                <a:extLst>
                  <a:ext uri="{0D108BD9-81ED-4DB2-BD59-A6C34878D82A}">
                    <a16:rowId xmlns:a16="http://schemas.microsoft.com/office/drawing/2014/main" val="1544919533"/>
                  </a:ext>
                </a:extLst>
              </a:tr>
              <a:tr h="54552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3324</a:t>
                      </a:r>
                    </a:p>
                  </a:txBody>
                  <a:tcPr marL="7620" marR="7620" marT="7620" marB="0" anchor="ctr"/>
                </a:tc>
                <a:extLst>
                  <a:ext uri="{0D108BD9-81ED-4DB2-BD59-A6C34878D82A}">
                    <a16:rowId xmlns:a16="http://schemas.microsoft.com/office/drawing/2014/main" val="3737304858"/>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453</a:t>
                      </a:r>
                    </a:p>
                  </a:txBody>
                  <a:tcPr marL="7620" marR="7620" marT="7620" marB="0" anchor="ctr"/>
                </a:tc>
                <a:extLst>
                  <a:ext uri="{0D108BD9-81ED-4DB2-BD59-A6C34878D82A}">
                    <a16:rowId xmlns:a16="http://schemas.microsoft.com/office/drawing/2014/main" val="311751426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a:t>
                      </a:r>
                    </a:p>
                  </a:txBody>
                  <a:tcPr marL="7620" marR="7620" marT="7620" marB="0" anchor="ctr"/>
                </a:tc>
                <a:extLst>
                  <a:ext uri="{0D108BD9-81ED-4DB2-BD59-A6C34878D82A}">
                    <a16:rowId xmlns:a16="http://schemas.microsoft.com/office/drawing/2014/main" val="2684843003"/>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4552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AADA735F-D898-4E4A-7C35-C3885896A973}"/>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Federated avg</a:t>
            </a:r>
          </a:p>
        </p:txBody>
      </p:sp>
    </p:spTree>
    <p:extLst>
      <p:ext uri="{BB962C8B-B14F-4D97-AF65-F5344CB8AC3E}">
        <p14:creationId xmlns:p14="http://schemas.microsoft.com/office/powerpoint/2010/main" val="332656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1B91-38D8-556B-9DA3-C4F38A8FB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0367B-B714-361B-C4E5-E45726CDAE61}"/>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CE806A9-DC61-FCEF-9B92-A363E708F687}"/>
              </a:ext>
            </a:extLst>
          </p:cNvPr>
          <p:cNvSpPr>
            <a:spLocks noGrp="1"/>
          </p:cNvSpPr>
          <p:nvPr>
            <p:ph type="sldNum" sz="quarter" idx="12"/>
          </p:nvPr>
        </p:nvSpPr>
        <p:spPr/>
        <p:txBody>
          <a:bodyPr/>
          <a:lstStyle/>
          <a:p>
            <a:fld id="{B487F271-60DF-4592-BB7F-B45BB4441AA9}" type="slidenum">
              <a:rPr lang="en-US" smtClean="0"/>
              <a:pPr/>
              <a:t>21</a:t>
            </a:fld>
            <a:endParaRPr lang="en-US" dirty="0"/>
          </a:p>
        </p:txBody>
      </p:sp>
      <p:graphicFrame>
        <p:nvGraphicFramePr>
          <p:cNvPr id="7" name="Table 6">
            <a:extLst>
              <a:ext uri="{FF2B5EF4-FFF2-40B4-BE49-F238E27FC236}">
                <a16:creationId xmlns:a16="http://schemas.microsoft.com/office/drawing/2014/main" id="{57C2BC94-8599-496F-4BB2-8A22F2A76E1C}"/>
              </a:ext>
            </a:extLst>
          </p:cNvPr>
          <p:cNvGraphicFramePr>
            <a:graphicFrameLocks noGrp="1"/>
          </p:cNvGraphicFramePr>
          <p:nvPr>
            <p:extLst>
              <p:ext uri="{D42A27DB-BD31-4B8C-83A1-F6EECF244321}">
                <p14:modId xmlns:p14="http://schemas.microsoft.com/office/powerpoint/2010/main" val="190273397"/>
              </p:ext>
            </p:extLst>
          </p:nvPr>
        </p:nvGraphicFramePr>
        <p:xfrm>
          <a:off x="301083" y="1103971"/>
          <a:ext cx="8530683" cy="4328905"/>
        </p:xfrm>
        <a:graphic>
          <a:graphicData uri="http://schemas.openxmlformats.org/drawingml/2006/table">
            <a:tbl>
              <a:tblPr firstRow="1" bandRow="1">
                <a:tableStyleId>{BC89EF96-8CEA-46FF-86C4-4CE0E7609802}</a:tableStyleId>
              </a:tblPr>
              <a:tblGrid>
                <a:gridCol w="1218669">
                  <a:extLst>
                    <a:ext uri="{9D8B030D-6E8A-4147-A177-3AD203B41FA5}">
                      <a16:colId xmlns:a16="http://schemas.microsoft.com/office/drawing/2014/main" val="193949656"/>
                    </a:ext>
                  </a:extLst>
                </a:gridCol>
                <a:gridCol w="1218669">
                  <a:extLst>
                    <a:ext uri="{9D8B030D-6E8A-4147-A177-3AD203B41FA5}">
                      <a16:colId xmlns:a16="http://schemas.microsoft.com/office/drawing/2014/main" val="1651578456"/>
                    </a:ext>
                  </a:extLst>
                </a:gridCol>
                <a:gridCol w="1218669">
                  <a:extLst>
                    <a:ext uri="{9D8B030D-6E8A-4147-A177-3AD203B41FA5}">
                      <a16:colId xmlns:a16="http://schemas.microsoft.com/office/drawing/2014/main" val="2701144158"/>
                    </a:ext>
                  </a:extLst>
                </a:gridCol>
                <a:gridCol w="1218669">
                  <a:extLst>
                    <a:ext uri="{9D8B030D-6E8A-4147-A177-3AD203B41FA5}">
                      <a16:colId xmlns:a16="http://schemas.microsoft.com/office/drawing/2014/main" val="2094347562"/>
                    </a:ext>
                  </a:extLst>
                </a:gridCol>
                <a:gridCol w="1218669">
                  <a:extLst>
                    <a:ext uri="{9D8B030D-6E8A-4147-A177-3AD203B41FA5}">
                      <a16:colId xmlns:a16="http://schemas.microsoft.com/office/drawing/2014/main" val="1420531138"/>
                    </a:ext>
                  </a:extLst>
                </a:gridCol>
                <a:gridCol w="1218669">
                  <a:extLst>
                    <a:ext uri="{9D8B030D-6E8A-4147-A177-3AD203B41FA5}">
                      <a16:colId xmlns:a16="http://schemas.microsoft.com/office/drawing/2014/main" val="4284979555"/>
                    </a:ext>
                  </a:extLst>
                </a:gridCol>
                <a:gridCol w="1218669">
                  <a:extLst>
                    <a:ext uri="{9D8B030D-6E8A-4147-A177-3AD203B41FA5}">
                      <a16:colId xmlns:a16="http://schemas.microsoft.com/office/drawing/2014/main" val="3664638080"/>
                    </a:ext>
                  </a:extLst>
                </a:gridCol>
              </a:tblGrid>
              <a:tr h="501805">
                <a:tc>
                  <a:txBody>
                    <a:bodyPr/>
                    <a:lstStyle/>
                    <a:p>
                      <a:endParaRPr lang="en-US" sz="1800" dirty="0">
                        <a:latin typeface="Arial" panose="020B0604020202020204" pitchFamily="34" charset="0"/>
                        <a:cs typeface="Arial" panose="020B0604020202020204" pitchFamily="34" charset="0"/>
                      </a:endParaRPr>
                    </a:p>
                  </a:txBody>
                  <a:tcPr/>
                </a:tc>
                <a:tc gridSpan="2">
                  <a:txBody>
                    <a:bodyPr/>
                    <a:lstStyle/>
                    <a:p>
                      <a:pPr algn="ctr"/>
                      <a:r>
                        <a:rPr lang="en-US" sz="1800" dirty="0">
                          <a:latin typeface="Arial" panose="020B0604020202020204" pitchFamily="34" charset="0"/>
                          <a:cs typeface="Arial" panose="020B0604020202020204" pitchFamily="34" charset="0"/>
                        </a:rPr>
                        <a:t>Mean-Based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Weighted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Federated avg</a:t>
                      </a:r>
                    </a:p>
                  </a:txBody>
                  <a:tcPr anchor="ctr"/>
                </a:tc>
                <a:tc hMerge="1">
                  <a:txBody>
                    <a:bodyPr/>
                    <a:lstStyle/>
                    <a:p>
                      <a:endParaRPr lang="en-US" dirty="0"/>
                    </a:p>
                  </a:txBody>
                  <a:tcPr/>
                </a:tc>
                <a:extLst>
                  <a:ext uri="{0D108BD9-81ED-4DB2-BD59-A6C34878D82A}">
                    <a16:rowId xmlns:a16="http://schemas.microsoft.com/office/drawing/2014/main" val="152636091"/>
                  </a:ext>
                </a:extLst>
              </a:tr>
              <a:tr h="956775">
                <a:tc>
                  <a:txBody>
                    <a:bodyPr/>
                    <a:lstStyle/>
                    <a:p>
                      <a:pPr algn="l"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extLst>
                  <a:ext uri="{0D108BD9-81ED-4DB2-BD59-A6C34878D82A}">
                    <a16:rowId xmlns:a16="http://schemas.microsoft.com/office/drawing/2014/main" val="1757918854"/>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extLst>
                  <a:ext uri="{0D108BD9-81ED-4DB2-BD59-A6C34878D82A}">
                    <a16:rowId xmlns:a16="http://schemas.microsoft.com/office/drawing/2014/main" val="2068762366"/>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3434101487"/>
                  </a:ext>
                </a:extLst>
              </a:tr>
              <a:tr h="956775">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a:r>
                        <a:rPr lang="en-US" sz="1800" dirty="0">
                          <a:latin typeface="Arial" panose="020B0604020202020204" pitchFamily="34" charset="0"/>
                          <a:cs typeface="Arial" panose="020B0604020202020204" pitchFamily="34" charset="0"/>
                        </a:rPr>
                        <a:t>0.9 </a:t>
                      </a:r>
                    </a:p>
                  </a:txBody>
                  <a:tcPr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4137574332"/>
                  </a:ext>
                </a:extLst>
              </a:tr>
            </a:tbl>
          </a:graphicData>
        </a:graphic>
      </p:graphicFrame>
    </p:spTree>
    <p:extLst>
      <p:ext uri="{BB962C8B-B14F-4D97-AF65-F5344CB8AC3E}">
        <p14:creationId xmlns:p14="http://schemas.microsoft.com/office/powerpoint/2010/main" val="376155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69B4-AFD3-9A69-2577-10EF0063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E0C10-FB62-56CD-D9BD-971C11507985}"/>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5AEB853A-8E50-CDD1-AEC3-34523B273896}"/>
              </a:ext>
            </a:extLst>
          </p:cNvPr>
          <p:cNvSpPr>
            <a:spLocks noGrp="1"/>
          </p:cNvSpPr>
          <p:nvPr>
            <p:ph type="sldNum" sz="quarter" idx="12"/>
          </p:nvPr>
        </p:nvSpPr>
        <p:spPr/>
        <p:txBody>
          <a:bodyPr/>
          <a:lstStyle/>
          <a:p>
            <a:fld id="{B487F271-60DF-4592-BB7F-B45BB4441AA9}" type="slidenum">
              <a:rPr lang="en-US" smtClean="0"/>
              <a:pPr/>
              <a:t>22</a:t>
            </a:fld>
            <a:endParaRPr lang="en-US" dirty="0"/>
          </a:p>
        </p:txBody>
      </p:sp>
      <p:graphicFrame>
        <p:nvGraphicFramePr>
          <p:cNvPr id="8" name="Content Placeholder 7">
            <a:extLst>
              <a:ext uri="{FF2B5EF4-FFF2-40B4-BE49-F238E27FC236}">
                <a16:creationId xmlns:a16="http://schemas.microsoft.com/office/drawing/2014/main" id="{56E30818-681A-8123-C3B6-6852F6A6F7D5}"/>
              </a:ext>
            </a:extLst>
          </p:cNvPr>
          <p:cNvGraphicFramePr>
            <a:graphicFrameLocks noGrp="1"/>
          </p:cNvGraphicFramePr>
          <p:nvPr>
            <p:ph idx="1"/>
            <p:extLst>
              <p:ext uri="{D42A27DB-BD31-4B8C-83A1-F6EECF244321}">
                <p14:modId xmlns:p14="http://schemas.microsoft.com/office/powerpoint/2010/main" val="1052432660"/>
              </p:ext>
            </p:extLst>
          </p:nvPr>
        </p:nvGraphicFramePr>
        <p:xfrm>
          <a:off x="371448" y="1354419"/>
          <a:ext cx="8401104" cy="5087080"/>
        </p:xfrm>
        <a:graphic>
          <a:graphicData uri="http://schemas.openxmlformats.org/drawingml/2006/table">
            <a:tbl>
              <a:tblPr>
                <a:tableStyleId>{BC89EF96-8CEA-46FF-86C4-4CE0E7609802}</a:tableStyleId>
              </a:tblPr>
              <a:tblGrid>
                <a:gridCol w="1981459">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616927">
                  <a:extLst>
                    <a:ext uri="{9D8B030D-6E8A-4147-A177-3AD203B41FA5}">
                      <a16:colId xmlns:a16="http://schemas.microsoft.com/office/drawing/2014/main" val="999775259"/>
                    </a:ext>
                  </a:extLst>
                </a:gridCol>
                <a:gridCol w="1661532">
                  <a:extLst>
                    <a:ext uri="{9D8B030D-6E8A-4147-A177-3AD203B41FA5}">
                      <a16:colId xmlns:a16="http://schemas.microsoft.com/office/drawing/2014/main" val="3742060009"/>
                    </a:ext>
                  </a:extLst>
                </a:gridCol>
                <a:gridCol w="1468503">
                  <a:extLst>
                    <a:ext uri="{9D8B030D-6E8A-4147-A177-3AD203B41FA5}">
                      <a16:colId xmlns:a16="http://schemas.microsoft.com/office/drawing/2014/main" val="1576605819"/>
                    </a:ext>
                  </a:extLst>
                </a:gridCol>
              </a:tblGrid>
              <a:tr h="361181">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75</a:t>
                      </a:r>
                    </a:p>
                  </a:txBody>
                  <a:tcPr marL="7620" marR="7620" marT="7620" marB="0" anchor="ctr"/>
                </a:tc>
                <a:extLst>
                  <a:ext uri="{0D108BD9-81ED-4DB2-BD59-A6C34878D82A}">
                    <a16:rowId xmlns:a16="http://schemas.microsoft.com/office/drawing/2014/main" val="83666303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90</a:t>
                      </a:r>
                    </a:p>
                  </a:txBody>
                  <a:tcPr marL="7620" marR="7620" marT="7620" marB="0" anchor="ctr"/>
                </a:tc>
                <a:extLst>
                  <a:ext uri="{0D108BD9-81ED-4DB2-BD59-A6C34878D82A}">
                    <a16:rowId xmlns:a16="http://schemas.microsoft.com/office/drawing/2014/main" val="3160968347"/>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0.999448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0.973537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0.986322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71591</a:t>
                      </a:r>
                    </a:p>
                  </a:txBody>
                  <a:tcPr marL="7620" marR="7620" marT="7620" marB="0" anchor="ctr"/>
                </a:tc>
                <a:extLst>
                  <a:ext uri="{0D108BD9-81ED-4DB2-BD59-A6C34878D82A}">
                    <a16:rowId xmlns:a16="http://schemas.microsoft.com/office/drawing/2014/main" val="1847150859"/>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0.928571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0.008037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0.015935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871</a:t>
                      </a:r>
                    </a:p>
                  </a:txBody>
                  <a:tcPr marL="7620" marR="7620" marT="7620" marB="0" anchor="ctr"/>
                </a:tc>
                <a:extLst>
                  <a:ext uri="{0D108BD9-81ED-4DB2-BD59-A6C34878D82A}">
                    <a16:rowId xmlns:a16="http://schemas.microsoft.com/office/drawing/2014/main" val="2233877201"/>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0.742485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0.664342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0.701178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6237</a:t>
                      </a:r>
                    </a:p>
                  </a:txBody>
                  <a:tcPr marL="7620" marR="7620" marT="7620" marB="0" anchor="ctr"/>
                </a:tc>
                <a:extLst>
                  <a:ext uri="{0D108BD9-81ED-4DB2-BD59-A6C34878D82A}">
                    <a16:rowId xmlns:a16="http://schemas.microsoft.com/office/drawing/2014/main" val="407718089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0.494579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0.933755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0.646649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6008</a:t>
                      </a:r>
                    </a:p>
                  </a:txBody>
                  <a:tcPr marL="7620" marR="7620" marT="7620" marB="0" anchor="ctr"/>
                </a:tc>
                <a:extLst>
                  <a:ext uri="{0D108BD9-81ED-4DB2-BD59-A6C34878D82A}">
                    <a16:rowId xmlns:a16="http://schemas.microsoft.com/office/drawing/2014/main" val="3515511141"/>
                  </a:ext>
                </a:extLst>
              </a:tr>
              <a:tr h="361181">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0.846335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0.326206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0.470885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3507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0.804409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0.616248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0.697389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3342</a:t>
                      </a:r>
                    </a:p>
                  </a:txBody>
                  <a:tcPr marL="7620" marR="7620" marT="7620" marB="0" anchor="ctr"/>
                </a:tc>
                <a:extLst>
                  <a:ext uri="{0D108BD9-81ED-4DB2-BD59-A6C34878D82A}">
                    <a16:rowId xmlns:a16="http://schemas.microsoft.com/office/drawing/2014/main" val="3737304858"/>
                  </a:ext>
                </a:extLst>
              </a:tr>
              <a:tr h="44033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413</a:t>
                      </a:r>
                    </a:p>
                  </a:txBody>
                  <a:tcPr marL="7620" marR="7620" marT="7620" marB="0" anchor="ctr"/>
                </a:tc>
                <a:extLst>
                  <a:ext uri="{0D108BD9-81ED-4DB2-BD59-A6C34878D82A}">
                    <a16:rowId xmlns:a16="http://schemas.microsoft.com/office/drawing/2014/main" val="311751426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44</a:t>
                      </a:r>
                    </a:p>
                  </a:txBody>
                  <a:tcPr marL="7620" marR="7620" marT="7620" marB="0" anchor="ctr"/>
                </a:tc>
                <a:extLst>
                  <a:ext uri="{0D108BD9-81ED-4DB2-BD59-A6C34878D82A}">
                    <a16:rowId xmlns:a16="http://schemas.microsoft.com/office/drawing/2014/main" val="2684843003"/>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0.481583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0.352212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0.351836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5074">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0.931234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0.91138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b"/>
                      <a:r>
                        <a:rPr lang="en-US" sz="1800" b="1" i="0" u="none" strike="noStrike" dirty="0">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311455088"/>
                  </a:ext>
                </a:extLst>
              </a:tr>
            </a:tbl>
          </a:graphicData>
        </a:graphic>
      </p:graphicFrame>
      <p:sp>
        <p:nvSpPr>
          <p:cNvPr id="3" name="TextBox 2">
            <a:extLst>
              <a:ext uri="{FF2B5EF4-FFF2-40B4-BE49-F238E27FC236}">
                <a16:creationId xmlns:a16="http://schemas.microsoft.com/office/drawing/2014/main" id="{5AA73979-756C-E0DB-A2F0-B768AFED4A0F}"/>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MULTICLASS _ FEDAVG</a:t>
            </a:r>
          </a:p>
        </p:txBody>
      </p:sp>
    </p:spTree>
    <p:extLst>
      <p:ext uri="{BB962C8B-B14F-4D97-AF65-F5344CB8AC3E}">
        <p14:creationId xmlns:p14="http://schemas.microsoft.com/office/powerpoint/2010/main" val="284451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E6C1-6216-68F1-42BE-CEC42DE5D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22E13-FC55-3AC3-6219-1D88D47C8BBA}"/>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D460684F-025D-E40D-83F4-ABCE797324FB}"/>
              </a:ext>
            </a:extLst>
          </p:cNvPr>
          <p:cNvSpPr>
            <a:spLocks noGrp="1"/>
          </p:cNvSpPr>
          <p:nvPr>
            <p:ph type="sldNum" sz="quarter" idx="12"/>
          </p:nvPr>
        </p:nvSpPr>
        <p:spPr/>
        <p:txBody>
          <a:bodyPr/>
          <a:lstStyle/>
          <a:p>
            <a:fld id="{B487F271-60DF-4592-BB7F-B45BB4441AA9}" type="slidenum">
              <a:rPr lang="en-US" smtClean="0"/>
              <a:pPr/>
              <a:t>23</a:t>
            </a:fld>
            <a:endParaRPr lang="en-US" dirty="0"/>
          </a:p>
        </p:txBody>
      </p:sp>
      <p:graphicFrame>
        <p:nvGraphicFramePr>
          <p:cNvPr id="8" name="Content Placeholder 7">
            <a:extLst>
              <a:ext uri="{FF2B5EF4-FFF2-40B4-BE49-F238E27FC236}">
                <a16:creationId xmlns:a16="http://schemas.microsoft.com/office/drawing/2014/main" id="{35086218-849F-B6F4-AFDF-6AD2932591DB}"/>
              </a:ext>
            </a:extLst>
          </p:cNvPr>
          <p:cNvGraphicFramePr>
            <a:graphicFrameLocks noGrp="1"/>
          </p:cNvGraphicFramePr>
          <p:nvPr>
            <p:ph idx="1"/>
            <p:extLst>
              <p:ext uri="{D42A27DB-BD31-4B8C-83A1-F6EECF244321}">
                <p14:modId xmlns:p14="http://schemas.microsoft.com/office/powerpoint/2010/main" val="1079362321"/>
              </p:ext>
            </p:extLst>
          </p:nvPr>
        </p:nvGraphicFramePr>
        <p:xfrm>
          <a:off x="373626" y="1061885"/>
          <a:ext cx="8436076" cy="5118308"/>
        </p:xfrm>
        <a:graphic>
          <a:graphicData uri="http://schemas.openxmlformats.org/drawingml/2006/table">
            <a:tbl>
              <a:tblPr>
                <a:tableStyleId>{BC89EF96-8CEA-46FF-86C4-4CE0E7609802}</a:tableStyleId>
              </a:tblPr>
              <a:tblGrid>
                <a:gridCol w="4209298">
                  <a:extLst>
                    <a:ext uri="{9D8B030D-6E8A-4147-A177-3AD203B41FA5}">
                      <a16:colId xmlns:a16="http://schemas.microsoft.com/office/drawing/2014/main" val="3533288405"/>
                    </a:ext>
                  </a:extLst>
                </a:gridCol>
                <a:gridCol w="4226778">
                  <a:extLst>
                    <a:ext uri="{9D8B030D-6E8A-4147-A177-3AD203B41FA5}">
                      <a16:colId xmlns:a16="http://schemas.microsoft.com/office/drawing/2014/main" val="2857816033"/>
                    </a:ext>
                  </a:extLst>
                </a:gridCol>
              </a:tblGrid>
              <a:tr h="467466">
                <a:tc gridSpan="2">
                  <a:txBody>
                    <a:bodyPr/>
                    <a:lstStyle/>
                    <a:p>
                      <a:pPr algn="ctr" fontAlgn="b"/>
                      <a:r>
                        <a:rPr lang="en-US" sz="1800" b="1" i="0" u="none" strike="noStrike" dirty="0" err="1">
                          <a:solidFill>
                            <a:srgbClr val="000000"/>
                          </a:solidFill>
                          <a:effectLst/>
                          <a:latin typeface="Arial" panose="020B0604020202020204" pitchFamily="34" charset="0"/>
                          <a:cs typeface="Arial" panose="020B0604020202020204" pitchFamily="34" charset="0"/>
                        </a:rPr>
                        <a:t>Binary_Value</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27684556"/>
                  </a:ext>
                </a:extLst>
              </a:tr>
              <a:tr h="515759">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Metric</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Value</a:t>
                      </a:r>
                    </a:p>
                  </a:txBody>
                  <a:tcPr marL="7620" marR="7620" marT="7620" marB="0" anchor="ctr"/>
                </a:tc>
                <a:extLst>
                  <a:ext uri="{0D108BD9-81ED-4DB2-BD59-A6C34878D82A}">
                    <a16:rowId xmlns:a16="http://schemas.microsoft.com/office/drawing/2014/main" val="836663036"/>
                  </a:ext>
                </a:extLst>
              </a:tr>
              <a:tr h="55060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F1 Score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0.949063</a:t>
                      </a:r>
                    </a:p>
                  </a:txBody>
                  <a:tcPr marL="7620" marR="7620" marT="7620" marB="0" anchor="ctr"/>
                </a:tc>
                <a:extLst>
                  <a:ext uri="{0D108BD9-81ED-4DB2-BD59-A6C34878D82A}">
                    <a16:rowId xmlns:a16="http://schemas.microsoft.com/office/drawing/2014/main" val="3160968347"/>
                  </a:ext>
                </a:extLst>
              </a:tr>
              <a:tr h="53094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AUC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0.994243</a:t>
                      </a:r>
                    </a:p>
                  </a:txBody>
                  <a:tcPr marL="7620" marR="7620" marT="7620" marB="0" anchor="ctr"/>
                </a:tc>
                <a:extLst>
                  <a:ext uri="{0D108BD9-81ED-4DB2-BD59-A6C34878D82A}">
                    <a16:rowId xmlns:a16="http://schemas.microsoft.com/office/drawing/2014/main" val="1847150859"/>
                  </a:ext>
                </a:extLst>
              </a:tr>
              <a:tr h="591079">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Average 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0.969495</a:t>
                      </a:r>
                    </a:p>
                  </a:txBody>
                  <a:tcPr marL="7620" marR="7620" marT="7620" marB="0" anchor="ctr"/>
                </a:tc>
                <a:extLst>
                  <a:ext uri="{0D108BD9-81ED-4DB2-BD59-A6C34878D82A}">
                    <a16:rowId xmlns:a16="http://schemas.microsoft.com/office/drawing/2014/main" val="2233877201"/>
                  </a:ext>
                </a:extLst>
              </a:tr>
              <a:tr h="5407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0.907971</a:t>
                      </a:r>
                    </a:p>
                  </a:txBody>
                  <a:tcPr marL="7620" marR="7620" marT="7620" marB="0" anchor="ctr"/>
                </a:tc>
                <a:extLst>
                  <a:ext uri="{0D108BD9-81ED-4DB2-BD59-A6C34878D82A}">
                    <a16:rowId xmlns:a16="http://schemas.microsoft.com/office/drawing/2014/main" val="4077180890"/>
                  </a:ext>
                </a:extLst>
              </a:tr>
              <a:tr h="5582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0.994108</a:t>
                      </a:r>
                    </a:p>
                  </a:txBody>
                  <a:tcPr marL="7620" marR="7620" marT="7620" marB="0" anchor="ctr"/>
                </a:tc>
                <a:extLst>
                  <a:ext uri="{0D108BD9-81ED-4DB2-BD59-A6C34878D82A}">
                    <a16:rowId xmlns:a16="http://schemas.microsoft.com/office/drawing/2014/main" val="3515511141"/>
                  </a:ext>
                </a:extLst>
              </a:tr>
              <a:tr h="68825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False Positive Rate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0.025338</a:t>
                      </a:r>
                    </a:p>
                  </a:txBody>
                  <a:tcPr marL="7620" marR="7620" marT="7620" marB="0" anchor="ctr"/>
                </a:tc>
                <a:extLst>
                  <a:ext uri="{0D108BD9-81ED-4DB2-BD59-A6C34878D82A}">
                    <a16:rowId xmlns:a16="http://schemas.microsoft.com/office/drawing/2014/main" val="1544919533"/>
                  </a:ext>
                </a:extLst>
              </a:tr>
              <a:tr h="675148">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False Negative Rate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0.005892</a:t>
                      </a:r>
                    </a:p>
                  </a:txBody>
                  <a:tcPr marL="7620" marR="7620" marT="7620" marB="0" anchor="ctr"/>
                </a:tc>
                <a:extLst>
                  <a:ext uri="{0D108BD9-81ED-4DB2-BD59-A6C34878D82A}">
                    <a16:rowId xmlns:a16="http://schemas.microsoft.com/office/drawing/2014/main" val="3737304858"/>
                  </a:ext>
                </a:extLst>
              </a:tr>
            </a:tbl>
          </a:graphicData>
        </a:graphic>
      </p:graphicFrame>
    </p:spTree>
    <p:extLst>
      <p:ext uri="{BB962C8B-B14F-4D97-AF65-F5344CB8AC3E}">
        <p14:creationId xmlns:p14="http://schemas.microsoft.com/office/powerpoint/2010/main" val="364517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8BCF-A6BD-910B-A513-DA548DC6C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AC01D-95CE-2C49-FF7C-85E35C7A89E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96D628A4-C7CA-46E9-A1CF-D5010BB67B14}"/>
              </a:ext>
            </a:extLst>
          </p:cNvPr>
          <p:cNvSpPr>
            <a:spLocks noGrp="1"/>
          </p:cNvSpPr>
          <p:nvPr>
            <p:ph type="sldNum" sz="quarter" idx="12"/>
          </p:nvPr>
        </p:nvSpPr>
        <p:spPr/>
        <p:txBody>
          <a:bodyPr/>
          <a:lstStyle/>
          <a:p>
            <a:fld id="{B487F271-60DF-4592-BB7F-B45BB4441AA9}" type="slidenum">
              <a:rPr lang="en-US" smtClean="0"/>
              <a:pPr/>
              <a:t>24</a:t>
            </a:fld>
            <a:endParaRPr lang="en-US" dirty="0"/>
          </a:p>
        </p:txBody>
      </p:sp>
      <p:graphicFrame>
        <p:nvGraphicFramePr>
          <p:cNvPr id="8" name="Content Placeholder 7">
            <a:extLst>
              <a:ext uri="{FF2B5EF4-FFF2-40B4-BE49-F238E27FC236}">
                <a16:creationId xmlns:a16="http://schemas.microsoft.com/office/drawing/2014/main" id="{F11A1CBA-0058-5B31-E100-368F761CD2D0}"/>
              </a:ext>
            </a:extLst>
          </p:cNvPr>
          <p:cNvGraphicFramePr>
            <a:graphicFrameLocks noGrp="1"/>
          </p:cNvGraphicFramePr>
          <p:nvPr>
            <p:ph idx="1"/>
            <p:extLst>
              <p:ext uri="{D42A27DB-BD31-4B8C-83A1-F6EECF244321}">
                <p14:modId xmlns:p14="http://schemas.microsoft.com/office/powerpoint/2010/main" val="3350691024"/>
              </p:ext>
            </p:extLst>
          </p:nvPr>
        </p:nvGraphicFramePr>
        <p:xfrm>
          <a:off x="464964" y="1355771"/>
          <a:ext cx="8214072" cy="5128100"/>
        </p:xfrm>
        <a:graphic>
          <a:graphicData uri="http://schemas.openxmlformats.org/drawingml/2006/table">
            <a:tbl>
              <a:tblPr>
                <a:tableStyleId>{BC89EF96-8CEA-46FF-86C4-4CE0E7609802}</a:tableStyleId>
              </a:tblPr>
              <a:tblGrid>
                <a:gridCol w="1155244">
                  <a:extLst>
                    <a:ext uri="{9D8B030D-6E8A-4147-A177-3AD203B41FA5}">
                      <a16:colId xmlns:a16="http://schemas.microsoft.com/office/drawing/2014/main" val="3533288405"/>
                    </a:ext>
                  </a:extLst>
                </a:gridCol>
                <a:gridCol w="1356637">
                  <a:extLst>
                    <a:ext uri="{9D8B030D-6E8A-4147-A177-3AD203B41FA5}">
                      <a16:colId xmlns:a16="http://schemas.microsoft.com/office/drawing/2014/main" val="2857816033"/>
                    </a:ext>
                  </a:extLst>
                </a:gridCol>
                <a:gridCol w="1687025">
                  <a:extLst>
                    <a:ext uri="{9D8B030D-6E8A-4147-A177-3AD203B41FA5}">
                      <a16:colId xmlns:a16="http://schemas.microsoft.com/office/drawing/2014/main" val="999775259"/>
                    </a:ext>
                  </a:extLst>
                </a:gridCol>
                <a:gridCol w="2007583">
                  <a:extLst>
                    <a:ext uri="{9D8B030D-6E8A-4147-A177-3AD203B41FA5}">
                      <a16:colId xmlns:a16="http://schemas.microsoft.com/office/drawing/2014/main" val="3742060009"/>
                    </a:ext>
                  </a:extLst>
                </a:gridCol>
                <a:gridCol w="2007583">
                  <a:extLst>
                    <a:ext uri="{9D8B030D-6E8A-4147-A177-3AD203B41FA5}">
                      <a16:colId xmlns:a16="http://schemas.microsoft.com/office/drawing/2014/main" val="1576605819"/>
                    </a:ext>
                  </a:extLst>
                </a:gridCol>
              </a:tblGrid>
              <a:tr h="33475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71,821</a:t>
                      </a:r>
                    </a:p>
                  </a:txBody>
                  <a:tcPr marL="7620" marR="7620" marT="7620" marB="0" anchor="ctr"/>
                </a:tc>
                <a:extLst>
                  <a:ext uri="{0D108BD9-81ED-4DB2-BD59-A6C34878D82A}">
                    <a16:rowId xmlns:a16="http://schemas.microsoft.com/office/drawing/2014/main" val="83666303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82</a:t>
                      </a:r>
                    </a:p>
                  </a:txBody>
                  <a:tcPr marL="7620" marR="7620" marT="7620" marB="0" anchor="ctr"/>
                </a:tc>
                <a:extLst>
                  <a:ext uri="{0D108BD9-81ED-4DB2-BD59-A6C34878D82A}">
                    <a16:rowId xmlns:a16="http://schemas.microsoft.com/office/drawing/2014/main" val="3160968347"/>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101</a:t>
                      </a:r>
                    </a:p>
                  </a:txBody>
                  <a:tcPr marL="7620" marR="7620" marT="7620" marB="0" anchor="ctr"/>
                </a:tc>
                <a:extLst>
                  <a:ext uri="{0D108BD9-81ED-4DB2-BD59-A6C34878D82A}">
                    <a16:rowId xmlns:a16="http://schemas.microsoft.com/office/drawing/2014/main" val="1847150859"/>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876</a:t>
                      </a:r>
                    </a:p>
                  </a:txBody>
                  <a:tcPr marL="7620" marR="7620" marT="7620" marB="0" anchor="ctr"/>
                </a:tc>
                <a:extLst>
                  <a:ext uri="{0D108BD9-81ED-4DB2-BD59-A6C34878D82A}">
                    <a16:rowId xmlns:a16="http://schemas.microsoft.com/office/drawing/2014/main" val="2233877201"/>
                  </a:ext>
                </a:extLst>
              </a:tr>
              <a:tr h="271048">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5,872</a:t>
                      </a:r>
                    </a:p>
                  </a:txBody>
                  <a:tcPr marL="7620" marR="7620" marT="7620" marB="0" anchor="ctr"/>
                </a:tc>
                <a:extLst>
                  <a:ext uri="{0D108BD9-81ED-4DB2-BD59-A6C34878D82A}">
                    <a16:rowId xmlns:a16="http://schemas.microsoft.com/office/drawing/2014/main" val="3515511141"/>
                  </a:ext>
                </a:extLst>
              </a:tr>
              <a:tr h="33475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1544919533"/>
                  </a:ext>
                </a:extLst>
              </a:tr>
              <a:tr h="53477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3,356</a:t>
                      </a:r>
                    </a:p>
                  </a:txBody>
                  <a:tcPr marL="7620" marR="7620" marT="7620" marB="0" anchor="ctr"/>
                </a:tc>
                <a:extLst>
                  <a:ext uri="{0D108BD9-81ED-4DB2-BD59-A6C34878D82A}">
                    <a16:rowId xmlns:a16="http://schemas.microsoft.com/office/drawing/2014/main" val="3737304858"/>
                  </a:ext>
                </a:extLst>
              </a:tr>
              <a:tr h="4081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433</a:t>
                      </a:r>
                    </a:p>
                  </a:txBody>
                  <a:tcPr marL="7620" marR="7620" marT="7620" marB="0" anchor="ctr"/>
                </a:tc>
                <a:extLst>
                  <a:ext uri="{0D108BD9-81ED-4DB2-BD59-A6C34878D82A}">
                    <a16:rowId xmlns:a16="http://schemas.microsoft.com/office/drawing/2014/main" val="311751426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48</a:t>
                      </a:r>
                    </a:p>
                  </a:txBody>
                  <a:tcPr marL="7620" marR="7620" marT="7620" marB="0" anchor="ctr"/>
                </a:tc>
                <a:extLst>
                  <a:ext uri="{0D108BD9-81ED-4DB2-BD59-A6C34878D82A}">
                    <a16:rowId xmlns:a16="http://schemas.microsoft.com/office/drawing/2014/main" val="2684843003"/>
                  </a:ext>
                </a:extLst>
              </a:tr>
              <a:tr h="4081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BB6C45CB-E580-B104-21B0-9E9087116EC0}"/>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WITHOUT LABEL Exploits</a:t>
            </a:r>
          </a:p>
        </p:txBody>
      </p:sp>
    </p:spTree>
    <p:extLst>
      <p:ext uri="{BB962C8B-B14F-4D97-AF65-F5344CB8AC3E}">
        <p14:creationId xmlns:p14="http://schemas.microsoft.com/office/powerpoint/2010/main" val="13715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632C-3FF1-4980-6903-358C5C07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9B28-6B79-8DB8-104E-6E41C942A63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029E831F-6E03-E8D0-D46F-E1213437AB01}"/>
              </a:ext>
            </a:extLst>
          </p:cNvPr>
          <p:cNvSpPr>
            <a:spLocks noGrp="1"/>
          </p:cNvSpPr>
          <p:nvPr>
            <p:ph type="sldNum" sz="quarter" idx="12"/>
          </p:nvPr>
        </p:nvSpPr>
        <p:spPr/>
        <p:txBody>
          <a:bodyPr/>
          <a:lstStyle/>
          <a:p>
            <a:fld id="{B487F271-60DF-4592-BB7F-B45BB4441AA9}" type="slidenum">
              <a:rPr lang="en-US" smtClean="0"/>
              <a:pPr/>
              <a:t>25</a:t>
            </a:fld>
            <a:endParaRPr lang="en-US" dirty="0"/>
          </a:p>
        </p:txBody>
      </p:sp>
      <p:graphicFrame>
        <p:nvGraphicFramePr>
          <p:cNvPr id="8" name="Content Placeholder 7">
            <a:extLst>
              <a:ext uri="{FF2B5EF4-FFF2-40B4-BE49-F238E27FC236}">
                <a16:creationId xmlns:a16="http://schemas.microsoft.com/office/drawing/2014/main" id="{B3CEBE5C-76C6-77A3-4882-7850D5937FF8}"/>
              </a:ext>
            </a:extLst>
          </p:cNvPr>
          <p:cNvGraphicFramePr>
            <a:graphicFrameLocks noGrp="1"/>
          </p:cNvGraphicFramePr>
          <p:nvPr>
            <p:ph idx="1"/>
            <p:extLst>
              <p:ext uri="{D42A27DB-BD31-4B8C-83A1-F6EECF244321}">
                <p14:modId xmlns:p14="http://schemas.microsoft.com/office/powerpoint/2010/main" val="691935608"/>
              </p:ext>
            </p:extLst>
          </p:nvPr>
        </p:nvGraphicFramePr>
        <p:xfrm>
          <a:off x="402033" y="1336472"/>
          <a:ext cx="8339933" cy="5147399"/>
        </p:xfrm>
        <a:graphic>
          <a:graphicData uri="http://schemas.openxmlformats.org/drawingml/2006/table">
            <a:tbl>
              <a:tblPr>
                <a:tableStyleId>{BC89EF96-8CEA-46FF-86C4-4CE0E7609802}</a:tableStyleId>
              </a:tblPr>
              <a:tblGrid>
                <a:gridCol w="1172946">
                  <a:extLst>
                    <a:ext uri="{9D8B030D-6E8A-4147-A177-3AD203B41FA5}">
                      <a16:colId xmlns:a16="http://schemas.microsoft.com/office/drawing/2014/main" val="3533288405"/>
                    </a:ext>
                  </a:extLst>
                </a:gridCol>
                <a:gridCol w="1377424">
                  <a:extLst>
                    <a:ext uri="{9D8B030D-6E8A-4147-A177-3AD203B41FA5}">
                      <a16:colId xmlns:a16="http://schemas.microsoft.com/office/drawing/2014/main" val="2857816033"/>
                    </a:ext>
                  </a:extLst>
                </a:gridCol>
                <a:gridCol w="1712875">
                  <a:extLst>
                    <a:ext uri="{9D8B030D-6E8A-4147-A177-3AD203B41FA5}">
                      <a16:colId xmlns:a16="http://schemas.microsoft.com/office/drawing/2014/main" val="999775259"/>
                    </a:ext>
                  </a:extLst>
                </a:gridCol>
                <a:gridCol w="2038344">
                  <a:extLst>
                    <a:ext uri="{9D8B030D-6E8A-4147-A177-3AD203B41FA5}">
                      <a16:colId xmlns:a16="http://schemas.microsoft.com/office/drawing/2014/main" val="3742060009"/>
                    </a:ext>
                  </a:extLst>
                </a:gridCol>
                <a:gridCol w="2038344">
                  <a:extLst>
                    <a:ext uri="{9D8B030D-6E8A-4147-A177-3AD203B41FA5}">
                      <a16:colId xmlns:a16="http://schemas.microsoft.com/office/drawing/2014/main" val="1576605819"/>
                    </a:ext>
                  </a:extLst>
                </a:gridCol>
              </a:tblGrid>
              <a:tr h="348208">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71,603</a:t>
                      </a:r>
                    </a:p>
                  </a:txBody>
                  <a:tcPr marL="7620" marR="7620" marT="7620" marB="0" anchor="ctr"/>
                </a:tc>
                <a:extLst>
                  <a:ext uri="{0D108BD9-81ED-4DB2-BD59-A6C34878D82A}">
                    <a16:rowId xmlns:a16="http://schemas.microsoft.com/office/drawing/2014/main" val="83666303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a:t>
                      </a:r>
                    </a:p>
                  </a:txBody>
                  <a:tcPr marL="7620" marR="7620" marT="7620" marB="0" anchor="ctr"/>
                </a:tc>
                <a:extLst>
                  <a:ext uri="{0D108BD9-81ED-4DB2-BD59-A6C34878D82A}">
                    <a16:rowId xmlns:a16="http://schemas.microsoft.com/office/drawing/2014/main" val="3160968347"/>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108</a:t>
                      </a:r>
                    </a:p>
                  </a:txBody>
                  <a:tcPr marL="7620" marR="7620" marT="7620" marB="0" anchor="ctr"/>
                </a:tc>
                <a:extLst>
                  <a:ext uri="{0D108BD9-81ED-4DB2-BD59-A6C34878D82A}">
                    <a16:rowId xmlns:a16="http://schemas.microsoft.com/office/drawing/2014/main" val="1847150859"/>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858</a:t>
                      </a:r>
                    </a:p>
                  </a:txBody>
                  <a:tcPr marL="7620" marR="7620" marT="7620" marB="0" anchor="ctr"/>
                </a:tc>
                <a:extLst>
                  <a:ext uri="{0D108BD9-81ED-4DB2-BD59-A6C34878D82A}">
                    <a16:rowId xmlns:a16="http://schemas.microsoft.com/office/drawing/2014/main" val="2233877201"/>
                  </a:ext>
                </a:extLst>
              </a:tr>
              <a:tr h="271813">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0.77</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6,111</a:t>
                      </a:r>
                    </a:p>
                  </a:txBody>
                  <a:tcPr marL="7620" marR="7620" marT="7620" marB="0" anchor="ctr"/>
                </a:tc>
                <a:extLst>
                  <a:ext uri="{0D108BD9-81ED-4DB2-BD59-A6C34878D82A}">
                    <a16:rowId xmlns:a16="http://schemas.microsoft.com/office/drawing/2014/main" val="407718089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5,980</a:t>
                      </a:r>
                    </a:p>
                  </a:txBody>
                  <a:tcPr marL="7620" marR="7620" marT="7620" marB="0" anchor="ctr"/>
                </a:tc>
                <a:extLst>
                  <a:ext uri="{0D108BD9-81ED-4DB2-BD59-A6C34878D82A}">
                    <a16:rowId xmlns:a16="http://schemas.microsoft.com/office/drawing/2014/main" val="3515511141"/>
                  </a:ext>
                </a:extLst>
              </a:tr>
              <a:tr h="34820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937</a:t>
                      </a:r>
                    </a:p>
                  </a:txBody>
                  <a:tcPr marL="7620" marR="7620" marT="7620" marB="0" anchor="ctr"/>
                </a:tc>
                <a:extLst>
                  <a:ext uri="{0D108BD9-81ED-4DB2-BD59-A6C34878D82A}">
                    <a16:rowId xmlns:a16="http://schemas.microsoft.com/office/drawing/2014/main" val="1544919533"/>
                  </a:ext>
                </a:extLst>
              </a:tr>
              <a:tr h="53628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3,467</a:t>
                      </a:r>
                    </a:p>
                  </a:txBody>
                  <a:tcPr marL="7620" marR="7620" marT="7620" marB="0" anchor="ctr"/>
                </a:tc>
                <a:extLst>
                  <a:ext uri="{0D108BD9-81ED-4DB2-BD59-A6C34878D82A}">
                    <a16:rowId xmlns:a16="http://schemas.microsoft.com/office/drawing/2014/main" val="3737304858"/>
                  </a:ext>
                </a:extLst>
              </a:tr>
              <a:tr h="4245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374</a:t>
                      </a:r>
                    </a:p>
                  </a:txBody>
                  <a:tcPr marL="7620" marR="7620" marT="7620" marB="0" anchor="ctr"/>
                </a:tc>
                <a:extLst>
                  <a:ext uri="{0D108BD9-81ED-4DB2-BD59-A6C34878D82A}">
                    <a16:rowId xmlns:a16="http://schemas.microsoft.com/office/drawing/2014/main" val="311751426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54</a:t>
                      </a:r>
                    </a:p>
                  </a:txBody>
                  <a:tcPr marL="7620" marR="7620" marT="7620" marB="0" anchor="ctr"/>
                </a:tc>
                <a:extLst>
                  <a:ext uri="{0D108BD9-81ED-4DB2-BD59-A6C34878D82A}">
                    <a16:rowId xmlns:a16="http://schemas.microsoft.com/office/drawing/2014/main" val="2684843003"/>
                  </a:ext>
                </a:extLst>
              </a:tr>
              <a:tr h="4245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1585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628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29E7F175-ACB2-F410-ACCF-62B186DA5EB5}"/>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HAVE NEW_LABEL</a:t>
            </a:r>
          </a:p>
        </p:txBody>
      </p:sp>
    </p:spTree>
    <p:extLst>
      <p:ext uri="{BB962C8B-B14F-4D97-AF65-F5344CB8AC3E}">
        <p14:creationId xmlns:p14="http://schemas.microsoft.com/office/powerpoint/2010/main" val="15445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D2CD-547A-2007-1D56-DE7B82F94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A6925-E584-56E9-5A39-A7D5F67EF4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D85BB9-5D25-204D-DC64-9F7548262F34}"/>
              </a:ext>
            </a:extLst>
          </p:cNvPr>
          <p:cNvSpPr>
            <a:spLocks noGrp="1"/>
          </p:cNvSpPr>
          <p:nvPr>
            <p:ph idx="1"/>
          </p:nvPr>
        </p:nvSpPr>
        <p:spPr/>
        <p:txBody>
          <a:bodyPr>
            <a:normAutofit/>
          </a:bodyPr>
          <a:lstStyle/>
          <a:p>
            <a:pPr marL="0" indent="0">
              <a:buNone/>
            </a:pPr>
            <a:r>
              <a:rPr lang="en-US" sz="1600" dirty="0"/>
              <a:t>[1] Statio.vn, "Federated Learning </a:t>
            </a:r>
            <a:r>
              <a:rPr lang="en-US" sz="1600" dirty="0" err="1"/>
              <a:t>trong</a:t>
            </a:r>
            <a:r>
              <a:rPr lang="en-US" sz="1600" dirty="0"/>
              <a:t> AI </a:t>
            </a:r>
            <a:r>
              <a:rPr lang="en-US" sz="1600" dirty="0" err="1"/>
              <a:t>là</a:t>
            </a:r>
            <a:r>
              <a:rPr lang="en-US" sz="1600" dirty="0"/>
              <a:t> </a:t>
            </a:r>
            <a:r>
              <a:rPr lang="en-US" sz="1600" dirty="0" err="1"/>
              <a:t>gì</a:t>
            </a:r>
            <a:r>
              <a:rPr lang="en-US" sz="1600" dirty="0"/>
              <a:t>? </a:t>
            </a:r>
            <a:r>
              <a:rPr lang="en-US" sz="1600" dirty="0" err="1"/>
              <a:t>Giải</a:t>
            </a:r>
            <a:r>
              <a:rPr lang="en-US" sz="1600" dirty="0"/>
              <a:t> </a:t>
            </a:r>
            <a:r>
              <a:rPr lang="en-US" sz="1600" dirty="0" err="1"/>
              <a:t>thích</a:t>
            </a:r>
            <a:r>
              <a:rPr lang="en-US" sz="1600" dirty="0"/>
              <a:t> chi </a:t>
            </a:r>
            <a:r>
              <a:rPr lang="en-US" sz="1600" dirty="0" err="1"/>
              <a:t>tiết</a:t>
            </a:r>
            <a:r>
              <a:rPr lang="en-US" sz="1600" dirty="0"/>
              <a:t> </a:t>
            </a:r>
            <a:r>
              <a:rPr lang="en-US" sz="1600" dirty="0" err="1"/>
              <a:t>về</a:t>
            </a:r>
            <a:r>
              <a:rPr lang="en-US" sz="1600" dirty="0"/>
              <a:t> </a:t>
            </a:r>
            <a:r>
              <a:rPr lang="en-US" sz="1600" dirty="0" err="1"/>
              <a:t>học</a:t>
            </a:r>
            <a:r>
              <a:rPr lang="en-US" sz="1600" dirty="0"/>
              <a:t> </a:t>
            </a:r>
            <a:r>
              <a:rPr lang="en-US" sz="1600" dirty="0" err="1"/>
              <a:t>liên</a:t>
            </a:r>
            <a:r>
              <a:rPr lang="en-US" sz="1600" dirty="0"/>
              <a:t> </a:t>
            </a:r>
            <a:r>
              <a:rPr lang="en-US" sz="1600" dirty="0" err="1"/>
              <a:t>kết</a:t>
            </a:r>
            <a:r>
              <a:rPr lang="en-US" sz="1600" dirty="0"/>
              <a:t>, </a:t>
            </a:r>
            <a:r>
              <a:rPr lang="en-US" sz="1600" dirty="0" err="1"/>
              <a:t>cách</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lợi</a:t>
            </a:r>
            <a:r>
              <a:rPr lang="en-US" sz="1600" dirty="0"/>
              <a:t> </a:t>
            </a:r>
            <a:r>
              <a:rPr lang="en-US" sz="1600" dirty="0" err="1"/>
              <a:t>ích</a:t>
            </a:r>
            <a:r>
              <a:rPr lang="en-US" sz="1600" dirty="0"/>
              <a:t> </a:t>
            </a:r>
            <a:r>
              <a:rPr lang="en-US" sz="1600" dirty="0" err="1"/>
              <a:t>cho</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[Online]. Available: https://statio.vn/blog/federated-learning-trong-ai-la-gi-giai-thich-chi-tiet-ve-hoc-lien-ket-cach-hoat-ong-va-loi-ich-cho-bao-mat-du-lieu. [Accessed: Dec. 8, 2024].</a:t>
            </a:r>
          </a:p>
          <a:p>
            <a:pPr marL="0" indent="0">
              <a:buNone/>
            </a:pPr>
            <a:r>
              <a:rPr lang="en-US" sz="1600" dirty="0"/>
              <a:t>[2] UNB, "Datasets," [Online]. Available: https://www.unb.ca/cic/datasets/. [Accessed: Dec. 8, 2024].</a:t>
            </a:r>
          </a:p>
          <a:p>
            <a:pPr marL="0" indent="0">
              <a:buNone/>
            </a:pPr>
            <a:r>
              <a:rPr lang="en-US" sz="1600" dirty="0"/>
              <a:t>[3] J. McMahan, E. Moore, D. Ramage, and B. A. y Federated Learning, "Communication-efficient learning of deep networks from decentralized data," </a:t>
            </a:r>
            <a:r>
              <a:rPr lang="en-US" sz="1600" dirty="0" err="1"/>
              <a:t>arXiv</a:t>
            </a:r>
            <a:r>
              <a:rPr lang="en-US" sz="1600" dirty="0"/>
              <a:t>, Apr. 2021. [Online]. Available: https://arxiv.org/abs/2104.11375. [Accessed: Dec. 8, 2024].</a:t>
            </a:r>
          </a:p>
          <a:p>
            <a:pPr marL="0" indent="0">
              <a:buNone/>
            </a:pPr>
            <a:r>
              <a:rPr lang="en-US" sz="1600" dirty="0"/>
              <a:t>[4] X. Zhang, Y. Li, and Z. Liu, "Application of federated learning in manufacturing," ResearchGate, 2022. [Online]. Available: https://www.researchgate.net/publication/362591286_Application_of_federated_learning_in_manufacturing/figures?lo=1. [Accessed: Dec. 8, 2024].</a:t>
            </a:r>
          </a:p>
          <a:p>
            <a:pPr marL="0" indent="0">
              <a:buNone/>
            </a:pPr>
            <a:r>
              <a:rPr lang="en-US" sz="1600" dirty="0"/>
              <a:t>[5] S. K. S. Gupta, M. Meena, and P. Agarwal, "Federated Learning and Its Applications in Intelligent Systems," Electronics, vol. 12, no. 12, p. 5806, Dec. 2023. [Online]. Available: https://www.mdpi.com/2076-3417/12/12/5806. [Accessed: Dec. 8, 2024].</a:t>
            </a:r>
          </a:p>
          <a:p>
            <a:pPr marL="0" indent="0">
              <a:buNone/>
            </a:pPr>
            <a:r>
              <a:rPr lang="en-US" sz="1600" dirty="0"/>
              <a:t>[6] H. </a:t>
            </a:r>
            <a:r>
              <a:rPr lang="en-US" sz="1600" dirty="0" err="1"/>
              <a:t>Mohammadian</a:t>
            </a:r>
            <a:r>
              <a:rPr lang="en-US" sz="1600" dirty="0"/>
              <a:t>, A. H. Lashkari, A. Ghorbani. “Poisoning and Evasion: Deep Learning-Based NIDS under Adversarial Attacks,” 21st Annual International Conference on Privacy, Security and Trust (PST), 2024. </a:t>
            </a:r>
          </a:p>
        </p:txBody>
      </p:sp>
      <p:sp>
        <p:nvSpPr>
          <p:cNvPr id="4" name="Slide Number Placeholder 3">
            <a:extLst>
              <a:ext uri="{FF2B5EF4-FFF2-40B4-BE49-F238E27FC236}">
                <a16:creationId xmlns:a16="http://schemas.microsoft.com/office/drawing/2014/main" id="{3C4565E8-1A3F-4FD1-4AD3-94A007A7392D}"/>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357449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565965" y="4135121"/>
            <a:ext cx="6857072" cy="1248672"/>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US" sz="4600" b="1" dirty="0" err="1">
                <a:solidFill>
                  <a:schemeClr val="accent1"/>
                </a:solidFill>
                <a:latin typeface="Verdana" panose="020B0604030504040204" pitchFamily="34" charset="0"/>
                <a:ea typeface="Verdana" panose="020B0604030504040204" pitchFamily="34" charset="0"/>
              </a:rPr>
              <a:t>Cám</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thầy</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và</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các</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bạn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đã</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lắng</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nghe</a:t>
            </a:r>
            <a:r>
              <a:rPr lang="en-US" sz="4600" b="1" dirty="0">
                <a:solidFill>
                  <a:schemeClr val="accent1"/>
                </a:solidFill>
                <a:latin typeface="Verdana" panose="020B0604030504040204" pitchFamily="34" charset="0"/>
                <a:ea typeface="Verdana" panose="020B0604030504040204" pitchFamily="34" charset="0"/>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409378" y="802957"/>
            <a:ext cx="7677375" cy="3293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07081" y="5370263"/>
            <a:ext cx="1267691" cy="1305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3B6B50-2AA1-A6E6-EC2C-A04A939AB9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41305" y="5626550"/>
            <a:ext cx="978751" cy="978751"/>
          </a:xfrm>
          <a:prstGeom prst="rect">
            <a:avLst/>
          </a:prstGeom>
        </p:spPr>
      </p:pic>
    </p:spTree>
    <p:extLst>
      <p:ext uri="{BB962C8B-B14F-4D97-AF65-F5344CB8AC3E}">
        <p14:creationId xmlns:p14="http://schemas.microsoft.com/office/powerpoint/2010/main" val="168999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Federated Learning (FL),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hlinkClick r:id="rId3" action="ppaction://hlinksldjump"/>
              </a:rPr>
              <a:t>[1]</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4"/>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168956" y="920504"/>
            <a:ext cx="5186883"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a:t>
            </a:r>
            <a:r>
              <a:rPr lang="en-US" sz="24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hlinkClick r:id="rId2" action="ppaction://hlinksldjump"/>
              </a:rPr>
              <a:t>[1]</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15" y="1548040"/>
            <a:ext cx="7462334" cy="4767602"/>
          </a:xfrm>
          <a:prstGeom prst="rect">
            <a:avLst/>
          </a:prstGeom>
        </p:spPr>
      </p:pic>
      <p:sp>
        <p:nvSpPr>
          <p:cNvPr id="3" name="Content Placeholder 2">
            <a:extLst>
              <a:ext uri="{FF2B5EF4-FFF2-40B4-BE49-F238E27FC236}">
                <a16:creationId xmlns:a16="http://schemas.microsoft.com/office/drawing/2014/main" id="{5461D3C8-6C27-5D23-3539-A0CCA7C8215F}"/>
              </a:ext>
            </a:extLst>
          </p:cNvPr>
          <p:cNvSpPr>
            <a:spLocks noGrp="1"/>
          </p:cNvSpPr>
          <p:nvPr>
            <p:ph idx="1"/>
          </p:nvPr>
        </p:nvSpPr>
        <p:spPr>
          <a:xfrm>
            <a:off x="1971984" y="1002144"/>
            <a:ext cx="5200032"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Mô</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hình</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hệ</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thống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Learning</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78009DE-6509-7B8D-B127-82012A045A71}"/>
              </a:ext>
            </a:extLst>
          </p:cNvPr>
          <p:cNvSpPr>
            <a:spLocks noGrp="1"/>
          </p:cNvSpPr>
          <p:nvPr>
            <p:ph type="title"/>
          </p:nvPr>
        </p:nvSpPr>
        <p:spPr>
          <a:xfrm>
            <a:off x="169946" y="144644"/>
            <a:ext cx="8214072" cy="510111"/>
          </a:xfrm>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Tree>
    <p:extLst>
      <p:ext uri="{BB962C8B-B14F-4D97-AF65-F5344CB8AC3E}">
        <p14:creationId xmlns:p14="http://schemas.microsoft.com/office/powerpoint/2010/main" val="215249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135962" y="3680712"/>
            <a:ext cx="2872073" cy="365126"/>
          </a:xfrm>
        </p:spPr>
        <p:txBody>
          <a:bodyPr>
            <a:noAutofit/>
          </a:bodyPr>
          <a:lstStyle/>
          <a:p>
            <a:pPr marL="0" indent="0">
              <a:buNone/>
            </a:pPr>
            <a:r>
              <a:rPr lang="en-US" sz="2400" b="1" dirty="0" err="1">
                <a:solidFill>
                  <a:srgbClr val="002060"/>
                </a:solidFill>
              </a:rPr>
              <a:t>Xây</a:t>
            </a:r>
            <a:r>
              <a:rPr lang="en-US" sz="2400" b="1" dirty="0">
                <a:solidFill>
                  <a:srgbClr val="002060"/>
                </a:solidFill>
              </a:rPr>
              <a:t> </a:t>
            </a:r>
            <a:r>
              <a:rPr lang="en-US" sz="2400" b="1" dirty="0" err="1">
                <a:solidFill>
                  <a:srgbClr val="002060"/>
                </a:solidFill>
              </a:rPr>
              <a:t>dựng</a:t>
            </a:r>
            <a:r>
              <a:rPr lang="en-US" sz="2400" b="1" dirty="0">
                <a:solidFill>
                  <a:srgbClr val="002060"/>
                </a:solidFill>
              </a:rPr>
              <a:t> </a:t>
            </a:r>
            <a:r>
              <a:rPr lang="en-US" sz="2400" b="1" dirty="0" err="1">
                <a:solidFill>
                  <a:srgbClr val="002060"/>
                </a:solidFill>
              </a:rPr>
              <a:t>mô</a:t>
            </a:r>
            <a:r>
              <a:rPr lang="en-US" sz="2400" b="1" dirty="0">
                <a:solidFill>
                  <a:srgbClr val="002060"/>
                </a:solidFill>
              </a:rPr>
              <a:t> </a:t>
            </a:r>
            <a:r>
              <a:rPr lang="en-US" sz="2400" b="1" dirty="0" err="1">
                <a:solidFill>
                  <a:srgbClr val="002060"/>
                </a:solidFill>
              </a:rPr>
              <a:t>hình</a:t>
            </a:r>
            <a:endParaRPr lang="en-US" sz="24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6</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63" y="4287036"/>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647705" y="1729997"/>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59527" y="4363956"/>
            <a:ext cx="1546419" cy="1532462"/>
          </a:xfrm>
          <a:prstGeom prst="rect">
            <a:avLst/>
          </a:prstGeom>
        </p:spPr>
      </p:pic>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a:off x="2248036" y="2575334"/>
            <a:ext cx="12077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a:off x="7506976" y="3791916"/>
            <a:ext cx="25761" cy="572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451925" y="1330267"/>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343048" y="5989996"/>
            <a:ext cx="22662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3455740" y="1038862"/>
            <a:ext cx="223251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7532737" y="3974889"/>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pic>
        <p:nvPicPr>
          <p:cNvPr id="8" name="Picture 7">
            <a:extLst>
              <a:ext uri="{FF2B5EF4-FFF2-40B4-BE49-F238E27FC236}">
                <a16:creationId xmlns:a16="http://schemas.microsoft.com/office/drawing/2014/main" id="{9CEB2771-7AAB-57AC-E2DA-2DA72A984D84}"/>
              </a:ext>
            </a:extLst>
          </p:cNvPr>
          <p:cNvPicPr>
            <a:picLocks noChangeAspect="1"/>
          </p:cNvPicPr>
          <p:nvPr/>
        </p:nvPicPr>
        <p:blipFill>
          <a:blip r:embed="rId7"/>
          <a:stretch>
            <a:fillRect/>
          </a:stretch>
        </p:blipFill>
        <p:spPr>
          <a:xfrm>
            <a:off x="435940" y="4282665"/>
            <a:ext cx="2023862" cy="1695043"/>
          </a:xfrm>
          <a:prstGeom prst="rect">
            <a:avLst/>
          </a:prstGeom>
        </p:spPr>
      </p:pic>
      <p:cxnSp>
        <p:nvCxnSpPr>
          <p:cNvPr id="13" name="Straight Arrow Connector 12">
            <a:extLst>
              <a:ext uri="{FF2B5EF4-FFF2-40B4-BE49-F238E27FC236}">
                <a16:creationId xmlns:a16="http://schemas.microsoft.com/office/drawing/2014/main" id="{F6DB864E-0047-98BD-CF35-6337A5738CB7}"/>
              </a:ext>
            </a:extLst>
          </p:cNvPr>
          <p:cNvCxnSpPr>
            <a:stCxn id="5" idx="1"/>
            <a:endCxn id="8" idx="3"/>
          </p:cNvCxnSpPr>
          <p:nvPr/>
        </p:nvCxnSpPr>
        <p:spPr>
          <a:xfrm flipH="1" flipV="1">
            <a:off x="2459802" y="5130187"/>
            <a:ext cx="1266861" cy="2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403D7C6-680A-E364-9E42-DE098D1A0F47}"/>
              </a:ext>
            </a:extLst>
          </p:cNvPr>
          <p:cNvCxnSpPr>
            <a:stCxn id="8" idx="0"/>
            <a:endCxn id="7" idx="2"/>
          </p:cNvCxnSpPr>
          <p:nvPr/>
        </p:nvCxnSpPr>
        <p:spPr>
          <a:xfrm flipV="1">
            <a:off x="1447871" y="3420670"/>
            <a:ext cx="0" cy="86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r>
              <a:rPr lang="en-US" dirty="0"/>
              <a:t> </a:t>
            </a:r>
            <a:r>
              <a:rPr lang="en-US" baseline="30000" dirty="0">
                <a:hlinkClick r:id="rId3" action="ppaction://hlinksldjump"/>
              </a:rPr>
              <a:t>[2]</a:t>
            </a:r>
            <a:endParaRPr lang="en-US" baseline="30000"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r>
              <a:rPr lang="vi-VN" dirty="0"/>
              <a:t>Bao gồm khoảng 2.5 triệu records với 49 features</a:t>
            </a:r>
            <a:r>
              <a:rPr lang="en-US" dirty="0"/>
              <a:t> – UNSW-NB15 (Agus, Bros IDS extract)</a:t>
            </a:r>
          </a:p>
          <a:p>
            <a:endParaRPr lang="en-US" dirty="0"/>
          </a:p>
          <a:p>
            <a:r>
              <a:rPr lang="en-US" dirty="0"/>
              <a:t>CIC-UNSW-NB15 </a:t>
            </a:r>
            <a:r>
              <a:rPr lang="en-US" dirty="0" err="1"/>
              <a:t>sử</a:t>
            </a:r>
            <a:r>
              <a:rPr lang="en-US" dirty="0"/>
              <a:t> </a:t>
            </a:r>
            <a:r>
              <a:rPr lang="en-US" dirty="0" err="1"/>
              <a:t>dụng</a:t>
            </a:r>
            <a:r>
              <a:rPr lang="en-US" dirty="0"/>
              <a:t> </a:t>
            </a:r>
            <a:r>
              <a:rPr lang="en-US" dirty="0" err="1"/>
              <a:t>CICFlowMeter</a:t>
            </a:r>
            <a:r>
              <a:rPr lang="en-US" dirty="0"/>
              <a:t> (</a:t>
            </a:r>
            <a:r>
              <a:rPr lang="en-US" b="1" dirty="0"/>
              <a:t>2024</a:t>
            </a:r>
            <a:r>
              <a:rPr lang="en-US" dirty="0"/>
              <a:t>) – </a:t>
            </a:r>
            <a:r>
              <a:rPr lang="en-US" dirty="0" err="1"/>
              <a:t>hơn</a:t>
            </a:r>
            <a:r>
              <a:rPr lang="en-US" dirty="0"/>
              <a:t> 80 features.</a:t>
            </a:r>
          </a:p>
          <a:p>
            <a:endParaRPr lang="vi-VN"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73E3-5D7E-993D-726B-A71BDB831F92}"/>
              </a:ext>
            </a:extLst>
          </p:cNvPr>
          <p:cNvSpPr>
            <a:spLocks noGrp="1"/>
          </p:cNvSpPr>
          <p:nvPr>
            <p:ph type="title"/>
          </p:nvPr>
        </p:nvSpPr>
        <p:spPr/>
        <p:txBody>
          <a:bodyPr/>
          <a:lstStyle/>
          <a:p>
            <a:r>
              <a:rPr lang="en-US" dirty="0" err="1"/>
              <a:t>Phân</a:t>
            </a:r>
            <a:r>
              <a:rPr lang="en-US" dirty="0"/>
              <a:t> </a:t>
            </a:r>
            <a:r>
              <a:rPr lang="en-US" dirty="0" err="1"/>
              <a:t>phối</a:t>
            </a:r>
            <a:r>
              <a:rPr lang="en-US" dirty="0"/>
              <a:t> Label </a:t>
            </a:r>
            <a:r>
              <a:rPr lang="en-US" dirty="0" err="1"/>
              <a:t>của</a:t>
            </a:r>
            <a:r>
              <a:rPr lang="en-US" dirty="0"/>
              <a:t> CIC-UNSW-NB15</a:t>
            </a:r>
          </a:p>
        </p:txBody>
      </p:sp>
      <p:sp>
        <p:nvSpPr>
          <p:cNvPr id="4" name="Slide Number Placeholder 3">
            <a:extLst>
              <a:ext uri="{FF2B5EF4-FFF2-40B4-BE49-F238E27FC236}">
                <a16:creationId xmlns:a16="http://schemas.microsoft.com/office/drawing/2014/main" id="{E89E699A-7F40-DCA5-5A35-703A5657AC35}"/>
              </a:ext>
            </a:extLst>
          </p:cNvPr>
          <p:cNvSpPr>
            <a:spLocks noGrp="1"/>
          </p:cNvSpPr>
          <p:nvPr>
            <p:ph type="sldNum" sz="quarter" idx="12"/>
          </p:nvPr>
        </p:nvSpPr>
        <p:spPr/>
        <p:txBody>
          <a:bodyPr/>
          <a:lstStyle/>
          <a:p>
            <a:fld id="{B487F271-60DF-4592-BB7F-B45BB4441AA9}" type="slidenum">
              <a:rPr lang="en-US" smtClean="0"/>
              <a:pPr/>
              <a:t>8</a:t>
            </a:fld>
            <a:endParaRPr lang="en-US" dirty="0"/>
          </a:p>
        </p:txBody>
      </p:sp>
      <p:graphicFrame>
        <p:nvGraphicFramePr>
          <p:cNvPr id="8" name="Content Placeholder 7">
            <a:extLst>
              <a:ext uri="{FF2B5EF4-FFF2-40B4-BE49-F238E27FC236}">
                <a16:creationId xmlns:a16="http://schemas.microsoft.com/office/drawing/2014/main" id="{1246EC60-C430-9F42-344E-A20FCA425C10}"/>
              </a:ext>
            </a:extLst>
          </p:cNvPr>
          <p:cNvGraphicFramePr>
            <a:graphicFrameLocks noGrp="1"/>
          </p:cNvGraphicFramePr>
          <p:nvPr>
            <p:ph idx="1"/>
            <p:extLst>
              <p:ext uri="{D42A27DB-BD31-4B8C-83A1-F6EECF244321}">
                <p14:modId xmlns:p14="http://schemas.microsoft.com/office/powerpoint/2010/main" val="210630811"/>
              </p:ext>
            </p:extLst>
          </p:nvPr>
        </p:nvGraphicFramePr>
        <p:xfrm>
          <a:off x="867335" y="1190065"/>
          <a:ext cx="7409329" cy="4477869"/>
        </p:xfrm>
        <a:graphic>
          <a:graphicData uri="http://schemas.openxmlformats.org/drawingml/2006/table">
            <a:tbl>
              <a:tblPr>
                <a:tableStyleId>{BC89EF96-8CEA-46FF-86C4-4CE0E7609802}</a:tableStyleId>
              </a:tblPr>
              <a:tblGrid>
                <a:gridCol w="1379135">
                  <a:extLst>
                    <a:ext uri="{9D8B030D-6E8A-4147-A177-3AD203B41FA5}">
                      <a16:colId xmlns:a16="http://schemas.microsoft.com/office/drawing/2014/main" val="3533288405"/>
                    </a:ext>
                  </a:extLst>
                </a:gridCol>
                <a:gridCol w="1619558">
                  <a:extLst>
                    <a:ext uri="{9D8B030D-6E8A-4147-A177-3AD203B41FA5}">
                      <a16:colId xmlns:a16="http://schemas.microsoft.com/office/drawing/2014/main" val="2857816033"/>
                    </a:ext>
                  </a:extLst>
                </a:gridCol>
                <a:gridCol w="2013977">
                  <a:extLst>
                    <a:ext uri="{9D8B030D-6E8A-4147-A177-3AD203B41FA5}">
                      <a16:colId xmlns:a16="http://schemas.microsoft.com/office/drawing/2014/main" val="999775259"/>
                    </a:ext>
                  </a:extLst>
                </a:gridCol>
                <a:gridCol w="2396659">
                  <a:extLst>
                    <a:ext uri="{9D8B030D-6E8A-4147-A177-3AD203B41FA5}">
                      <a16:colId xmlns:a16="http://schemas.microsoft.com/office/drawing/2014/main" val="3742060009"/>
                    </a:ext>
                  </a:extLst>
                </a:gridCol>
              </a:tblGrid>
              <a:tr h="407079">
                <a:tc>
                  <a:txBody>
                    <a:bodyPr/>
                    <a:lstStyle/>
                    <a:p>
                      <a:pPr algn="ctr" fontAlgn="b"/>
                      <a:r>
                        <a:rPr lang="en-US" sz="2300" b="1" u="none" strike="noStrike" dirty="0">
                          <a:effectLst/>
                        </a:rPr>
                        <a:t>Class</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vi-VN" sz="2300" b="1" u="none" strike="noStrike" dirty="0">
                          <a:effectLst/>
                        </a:rPr>
                        <a:t>Số lượng</a:t>
                      </a:r>
                      <a:endParaRPr lang="vi-VN"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Phân</a:t>
                      </a:r>
                      <a:r>
                        <a:rPr lang="en-US" sz="2300" b="1" u="none" strike="noStrike" dirty="0">
                          <a:effectLst/>
                        </a:rPr>
                        <a:t> </a:t>
                      </a:r>
                      <a:r>
                        <a:rPr lang="en-US" sz="2300" b="1" u="none" strike="noStrike" dirty="0" err="1">
                          <a:effectLst/>
                        </a:rPr>
                        <a:t>phối</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Label_encoded</a:t>
                      </a:r>
                      <a:endParaRPr lang="en-US" sz="23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684556"/>
                  </a:ext>
                </a:extLst>
              </a:tr>
              <a:tr h="407079">
                <a:tc>
                  <a:txBody>
                    <a:bodyPr/>
                    <a:lstStyle/>
                    <a:p>
                      <a:pPr algn="l" fontAlgn="b"/>
                      <a:r>
                        <a:rPr lang="en-US" sz="2300" u="none" strike="noStrike" dirty="0">
                          <a:effectLst/>
                        </a:rPr>
                        <a:t>Benign</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358332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0.8</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0</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6663036"/>
                  </a:ext>
                </a:extLst>
              </a:tr>
              <a:tr h="407079">
                <a:tc>
                  <a:txBody>
                    <a:bodyPr/>
                    <a:lstStyle/>
                    <a:p>
                      <a:pPr algn="l" fontAlgn="b"/>
                      <a:r>
                        <a:rPr lang="en-US" sz="2300" u="none" strike="noStrike">
                          <a:effectLst/>
                        </a:rPr>
                        <a:t>Exploits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30951</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0.0691</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4</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60968347"/>
                  </a:ext>
                </a:extLst>
              </a:tr>
              <a:tr h="407079">
                <a:tc>
                  <a:txBody>
                    <a:bodyPr/>
                    <a:lstStyle/>
                    <a:p>
                      <a:pPr algn="l" fontAlgn="b"/>
                      <a:r>
                        <a:rPr lang="en-US" sz="2300" u="none" strike="noStrike">
                          <a:effectLst/>
                        </a:rPr>
                        <a:t>Fuzzers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29613</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0.066113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5</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47150859"/>
                  </a:ext>
                </a:extLst>
              </a:tr>
              <a:tr h="407079">
                <a:tc>
                  <a:txBody>
                    <a:bodyPr/>
                    <a:lstStyle/>
                    <a:p>
                      <a:pPr algn="l" fontAlgn="b"/>
                      <a:r>
                        <a:rPr lang="en-US" sz="2300" u="none" strike="noStrike">
                          <a:effectLst/>
                        </a:rPr>
                        <a:t>Recon</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16735</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0.037362</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7</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33877201"/>
                  </a:ext>
                </a:extLst>
              </a:tr>
              <a:tr h="407079">
                <a:tc>
                  <a:txBody>
                    <a:bodyPr/>
                    <a:lstStyle/>
                    <a:p>
                      <a:pPr algn="l" fontAlgn="b"/>
                      <a:r>
                        <a:rPr lang="en-US" sz="2300" u="none" strike="noStrike">
                          <a:effectLst/>
                        </a:rPr>
                        <a:t>Generic</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4632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0.010341</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6</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77180890"/>
                  </a:ext>
                </a:extLst>
              </a:tr>
              <a:tr h="407079">
                <a:tc>
                  <a:txBody>
                    <a:bodyPr/>
                    <a:lstStyle/>
                    <a:p>
                      <a:pPr algn="l" fontAlgn="b"/>
                      <a:r>
                        <a:rPr lang="en-US" sz="2300" u="none" strike="noStrike">
                          <a:effectLst/>
                        </a:rPr>
                        <a:t>Dos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4467</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0.009973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3</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5511141"/>
                  </a:ext>
                </a:extLst>
              </a:tr>
              <a:tr h="407079">
                <a:tc>
                  <a:txBody>
                    <a:bodyPr/>
                    <a:lstStyle/>
                    <a:p>
                      <a:pPr algn="l" fontAlgn="b"/>
                      <a:r>
                        <a:rPr lang="en-US" sz="2300" u="none" strike="noStrike">
                          <a:effectLst/>
                        </a:rPr>
                        <a:t>Shellcode</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2102</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0.004693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8</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44919533"/>
                  </a:ext>
                </a:extLst>
              </a:tr>
              <a:tr h="407079">
                <a:tc>
                  <a:txBody>
                    <a:bodyPr/>
                    <a:lstStyle/>
                    <a:p>
                      <a:pPr algn="l" fontAlgn="b"/>
                      <a:r>
                        <a:rPr lang="en-US" sz="2300" u="none" strike="noStrike">
                          <a:effectLst/>
                        </a:rPr>
                        <a:t>Backdoor</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452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0.001009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2</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37304858"/>
                  </a:ext>
                </a:extLst>
              </a:tr>
              <a:tr h="407079">
                <a:tc>
                  <a:txBody>
                    <a:bodyPr/>
                    <a:lstStyle/>
                    <a:p>
                      <a:pPr algn="l" fontAlgn="b"/>
                      <a:r>
                        <a:rPr lang="en-US" sz="2300" u="none" strike="noStrike">
                          <a:effectLst/>
                        </a:rPr>
                        <a:t>Analysis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385</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0.00086</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1</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17514260"/>
                  </a:ext>
                </a:extLst>
              </a:tr>
              <a:tr h="407079">
                <a:tc>
                  <a:txBody>
                    <a:bodyPr/>
                    <a:lstStyle/>
                    <a:p>
                      <a:pPr algn="l" fontAlgn="b"/>
                      <a:r>
                        <a:rPr lang="en-US" sz="2300" u="none" strike="noStrike">
                          <a:effectLst/>
                        </a:rPr>
                        <a:t>Worm</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246</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0.000549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9</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4843003"/>
                  </a:ext>
                </a:extLst>
              </a:tr>
            </a:tbl>
          </a:graphicData>
        </a:graphic>
      </p:graphicFrame>
      <p:sp>
        <p:nvSpPr>
          <p:cNvPr id="9" name="Title 1">
            <a:extLst>
              <a:ext uri="{FF2B5EF4-FFF2-40B4-BE49-F238E27FC236}">
                <a16:creationId xmlns:a16="http://schemas.microsoft.com/office/drawing/2014/main" id="{6A38A907-4E73-B9F9-8435-3F5888A83502}"/>
              </a:ext>
            </a:extLst>
          </p:cNvPr>
          <p:cNvSpPr txBox="1">
            <a:spLocks/>
          </p:cNvSpPr>
          <p:nvPr/>
        </p:nvSpPr>
        <p:spPr>
          <a:xfrm>
            <a:off x="1817433" y="5693133"/>
            <a:ext cx="5305449" cy="5101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Bộ</a:t>
            </a:r>
            <a:r>
              <a:rPr lang="en-US" dirty="0"/>
              <a:t> </a:t>
            </a:r>
            <a:r>
              <a:rPr lang="en-US" dirty="0" err="1"/>
              <a:t>dữ</a:t>
            </a:r>
            <a:r>
              <a:rPr lang="en-US" dirty="0"/>
              <a:t> </a:t>
            </a:r>
            <a:r>
              <a:rPr lang="en-US" dirty="0" err="1"/>
              <a:t>liệu</a:t>
            </a:r>
            <a:r>
              <a:rPr lang="en-US" dirty="0"/>
              <a:t> CIC-UNSW-NB15 </a:t>
            </a:r>
            <a:r>
              <a:rPr lang="en-US" baseline="30000" dirty="0">
                <a:hlinkClick r:id="rId2" action="ppaction://hlinksldjump"/>
              </a:rPr>
              <a:t>[6]</a:t>
            </a:r>
            <a:endParaRPr lang="en-US" baseline="30000" dirty="0"/>
          </a:p>
        </p:txBody>
      </p:sp>
    </p:spTree>
    <p:extLst>
      <p:ext uri="{BB962C8B-B14F-4D97-AF65-F5344CB8AC3E}">
        <p14:creationId xmlns:p14="http://schemas.microsoft.com/office/powerpoint/2010/main" val="374591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9</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3888</TotalTime>
  <Words>6313</Words>
  <Application>Microsoft Office PowerPoint</Application>
  <PresentationFormat>On-screen Show (4:3)</PresentationFormat>
  <Paragraphs>722</Paragraphs>
  <Slides>27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__Inter_d65c78</vt:lpstr>
      <vt:lpstr>Aptos</vt:lpstr>
      <vt:lpstr>Aptos Narrow</vt:lpstr>
      <vt:lpstr>Arial</vt:lpstr>
      <vt:lpstr>Avenir</vt:lpstr>
      <vt:lpstr>Calibri</vt:lpstr>
      <vt:lpstr>Calibri Light</vt:lpstr>
      <vt:lpstr>Times New Roman</vt:lpstr>
      <vt:lpstr>Verdana</vt:lpstr>
      <vt:lpstr>Office Theme</vt:lpstr>
      <vt:lpstr>PowerPoint Presentation</vt:lpstr>
      <vt:lpstr>Nội dung báo cáo</vt:lpstr>
      <vt:lpstr>1. Giới thiệu về Federated Learning</vt:lpstr>
      <vt:lpstr>1. Giới thiệu về Federated Learning</vt:lpstr>
      <vt:lpstr>1. Giới thiệu về Federated Learning</vt:lpstr>
      <vt:lpstr>2. Thiết kế và triển khai mô hình</vt:lpstr>
      <vt:lpstr>DataSet [2]</vt:lpstr>
      <vt:lpstr>Phân phối Label của CIC-UNSW-NB15</vt:lpstr>
      <vt:lpstr>Mô hình xử lý dữ liệu</vt:lpstr>
      <vt:lpstr>Preprogessing </vt:lpstr>
      <vt:lpstr>Xây dựng Chiến lược tổng hợp trọng số</vt:lpstr>
      <vt:lpstr>Xây dựng Chiến lược tổng hợp trọng số</vt:lpstr>
      <vt:lpstr>PowerPoint Presentation</vt:lpstr>
      <vt:lpstr>3. Demo</vt:lpstr>
      <vt:lpstr>Thiết kế thực nghiệm</vt:lpstr>
      <vt:lpstr>3. Demo</vt:lpstr>
      <vt:lpstr>3. Demo</vt:lpstr>
      <vt:lpstr>4. Đánh giá và kết luận – Result Demo 1</vt:lpstr>
      <vt:lpstr>4. Đánh giá và kết luận – Result Demo 1</vt:lpstr>
      <vt:lpstr>4. Đánh giá và kết luận – Result Demo 1</vt:lpstr>
      <vt:lpstr>4. Đánh giá và kết luận – Result Demo 1</vt:lpstr>
      <vt:lpstr>4. Đánh giá và kết luận – Result Demo 2</vt:lpstr>
      <vt:lpstr>4. Đánh giá và kết luận – Result Demo 2</vt:lpstr>
      <vt:lpstr>4. Đánh giá và kết luận – Result Demo 3</vt:lpstr>
      <vt:lpstr>4. Đánh giá và kết luận – Result Demo 3</vt:lpstr>
      <vt:lpstr>References</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Vũ Mai Quỳnh Loan</cp:lastModifiedBy>
  <cp:revision>403</cp:revision>
  <dcterms:created xsi:type="dcterms:W3CDTF">2018-07-22T00:13:03Z</dcterms:created>
  <dcterms:modified xsi:type="dcterms:W3CDTF">2024-12-29T16:52:48Z</dcterms:modified>
</cp:coreProperties>
</file>